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8"/>
  </p:handoutMasterIdLst>
  <p:sldIdLst>
    <p:sldId id="279" r:id="rId3"/>
    <p:sldId id="455" r:id="rId5"/>
    <p:sldId id="456" r:id="rId6"/>
    <p:sldId id="264" r:id="rId7"/>
    <p:sldId id="342" r:id="rId8"/>
    <p:sldId id="339" r:id="rId9"/>
    <p:sldId id="343" r:id="rId10"/>
    <p:sldId id="280" r:id="rId11"/>
    <p:sldId id="340" r:id="rId12"/>
    <p:sldId id="304" r:id="rId13"/>
    <p:sldId id="303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46" r:id="rId26"/>
    <p:sldId id="400" r:id="rId27"/>
    <p:sldId id="401" r:id="rId28"/>
    <p:sldId id="402" r:id="rId29"/>
    <p:sldId id="399" r:id="rId30"/>
    <p:sldId id="403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6" r:id="rId66"/>
    <p:sldId id="387" r:id="rId67"/>
    <p:sldId id="390" r:id="rId68"/>
    <p:sldId id="391" r:id="rId69"/>
    <p:sldId id="395" r:id="rId70"/>
    <p:sldId id="396" r:id="rId71"/>
    <p:sldId id="397" r:id="rId72"/>
    <p:sldId id="449" r:id="rId73"/>
    <p:sldId id="406" r:id="rId74"/>
    <p:sldId id="404" r:id="rId75"/>
    <p:sldId id="527" r:id="rId76"/>
    <p:sldId id="454" r:id="rId7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1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handoutMaster" Target="handoutMasters/handout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zh-CN" altLang="en-US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zh-CN" altLang="en-US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SimSun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SimSun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SimSun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8070-64ED-4616-8017-3ACF764E8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429000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Insert Image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3.xml"/><Relationship Id="rId4" Type="http://schemas.openxmlformats.org/officeDocument/2006/relationships/image" Target="../media/image2.jpe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4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9.xml"/><Relationship Id="rId4" Type="http://schemas.openxmlformats.org/officeDocument/2006/relationships/image" Target="../media/image2.jpe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5.xml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7.xml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8.xml"/><Relationship Id="rId1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3.xml"/><Relationship Id="rId1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4.xml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4.xml"/><Relationship Id="rId5" Type="http://schemas.openxmlformats.org/officeDocument/2006/relationships/image" Target="../media/image3.jpe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9.xml"/><Relationship Id="rId1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0.xml"/><Relationship Id="rId1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2.xml"/><Relationship Id="rId1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3.xml"/><Relationship Id="rId1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4.xml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5.xml"/><Relationship Id="rId1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7.xml"/><Relationship Id="rId1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8.xml"/><Relationship Id="rId1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9.xml"/><Relationship Id="rId1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0.xml"/><Relationship Id="rId1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1.xml"/><Relationship Id="rId1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2.xml"/><Relationship Id="rId1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3.xml"/><Relationship Id="rId1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6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9.xml"/><Relationship Id="rId4" Type="http://schemas.openxmlformats.org/officeDocument/2006/relationships/image" Target="../media/image2.jpe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notesSlide" Target="../notesSlides/notesSlide57.xml"/><Relationship Id="rId1" Type="http://schemas.openxmlformats.org/officeDocument/2006/relationships/tags" Target="../tags/tag70.xml"/></Relationships>
</file>

<file path=ppt/slides/_rels/slide6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image" Target="../media/image2.jpe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0" Type="http://schemas.openxmlformats.org/officeDocument/2006/relationships/notesSlide" Target="../notesSlides/notesSlide60.xml"/><Relationship Id="rId1" Type="http://schemas.openxmlformats.org/officeDocument/2006/relationships/tags" Target="../tags/tag83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tags" Target="../tags/tag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4.xml"/><Relationship Id="rId4" Type="http://schemas.openxmlformats.org/officeDocument/2006/relationships/image" Target="../media/image2.jpe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6.xml"/><Relationship Id="rId2" Type="http://schemas.openxmlformats.org/officeDocument/2006/relationships/hyperlink" Target="https://github.com/jagtapraj123/minimax-tic-tac-toe" TargetMode="External"/><Relationship Id="rId1" Type="http://schemas.openxmlformats.org/officeDocument/2006/relationships/tags" Target="../tags/tag105.xml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8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1.jpeg"/><Relationship Id="rId1" Type="http://schemas.openxmlformats.org/officeDocument/2006/relationships/tags" Target="../tags/tag10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-PicturePlaceholder 25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1270" y="-1905"/>
            <a:ext cx="12199620" cy="3176270"/>
          </a:xfrm>
        </p:spPr>
      </p:pic>
      <p:sp>
        <p:nvSpPr>
          <p:cNvPr id="10" name="PA-矩形 9"/>
          <p:cNvSpPr/>
          <p:nvPr>
            <p:custDataLst>
              <p:tags r:id="rId3"/>
            </p:custDataLst>
          </p:nvPr>
        </p:nvSpPr>
        <p:spPr>
          <a:xfrm>
            <a:off x="2227943" y="2195286"/>
            <a:ext cx="7736114" cy="2467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A-矩形 11"/>
          <p:cNvSpPr/>
          <p:nvPr>
            <p:custDataLst>
              <p:tags r:id="rId4"/>
            </p:custDataLst>
          </p:nvPr>
        </p:nvSpPr>
        <p:spPr>
          <a:xfrm>
            <a:off x="2470785" y="2743835"/>
            <a:ext cx="6922770" cy="119888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en-IN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Search in Context</a:t>
            </a:r>
            <a:endParaRPr lang="en-IN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Game: Mini-Max Search       </a:t>
            </a:r>
            <a:endParaRPr lang="en-IN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63600" y="5283835"/>
            <a:ext cx="10795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800"/>
              <a:t>  </a:t>
            </a:r>
            <a:r>
              <a:rPr lang="en-IN" altLang="en-US" sz="2800" b="1" i="1" u="sng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Neeraj Khatri</a:t>
            </a:r>
            <a:r>
              <a:rPr lang="en-IN" alt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</a:t>
            </a:r>
            <a:r>
              <a:rPr lang="en-IN" altLang="en-US" sz="2800" b="1" i="1" u="sng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Ujjawal Tiwari</a:t>
            </a:r>
            <a:r>
              <a:rPr lang="en-IN" alt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</a:t>
            </a:r>
            <a:r>
              <a:rPr lang="en-IN" altLang="en-US" sz="2800" b="1" i="1" u="sng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Raj Jagtap</a:t>
            </a:r>
            <a:endParaRPr lang="en-IN" altLang="en-US" sz="2800"/>
          </a:p>
          <a:p>
            <a:endParaRPr lang="en-IN" altLang="en-US" sz="2800"/>
          </a:p>
        </p:txBody>
      </p:sp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8937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5070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5070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2070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612006" y="13970"/>
            <a:ext cx="22828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8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en-IN" altLang="en-US" sz="48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74850" y="1463040"/>
            <a:ext cx="7851775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Introduction</a:t>
            </a: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Implementation of Mini-Max algorithm</a:t>
            </a: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Properties of Mini-Max algorithm</a:t>
            </a: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Surprise</a:t>
            </a:r>
            <a:endParaRPr lang="en-IN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5070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2070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73365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5070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2070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73365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9045" y="26085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695" y="522541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1155" y="389001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4485" y="393827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675" y="24765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55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185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8280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5945" y="275399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5070" y="516636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2070" y="389953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73365" y="44246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9045" y="26085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36870" y="149860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-文本框 4"/>
          <p:cNvSpPr txBox="1"/>
          <p:nvPr>
            <p:custDataLst>
              <p:tags r:id="rId1"/>
            </p:custDataLst>
          </p:nvPr>
        </p:nvSpPr>
        <p:spPr>
          <a:xfrm>
            <a:off x="3465211" y="3484569"/>
            <a:ext cx="5068571" cy="5835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A-文本框 4"/>
          <p:cNvSpPr txBox="1"/>
          <p:nvPr>
            <p:custDataLst>
              <p:tags r:id="rId2"/>
            </p:custDataLst>
          </p:nvPr>
        </p:nvSpPr>
        <p:spPr>
          <a:xfrm>
            <a:off x="3465211" y="946474"/>
            <a:ext cx="5068571" cy="7683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Mini-Max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A-PicturePlaceholder 6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227349" y="1804942"/>
            <a:ext cx="1544298" cy="1544298"/>
          </a:xfrm>
          <a:custGeom>
            <a:avLst/>
            <a:gdLst>
              <a:gd name="connsiteX0" fmla="*/ 772149 w 1544298"/>
              <a:gd name="connsiteY0" fmla="*/ 0 h 1544298"/>
              <a:gd name="connsiteX1" fmla="*/ 1544298 w 1544298"/>
              <a:gd name="connsiteY1" fmla="*/ 772149 h 1544298"/>
              <a:gd name="connsiteX2" fmla="*/ 772149 w 1544298"/>
              <a:gd name="connsiteY2" fmla="*/ 1544298 h 1544298"/>
              <a:gd name="connsiteX3" fmla="*/ 0 w 1544298"/>
              <a:gd name="connsiteY3" fmla="*/ 772149 h 1544298"/>
              <a:gd name="connsiteX4" fmla="*/ 772149 w 1544298"/>
              <a:gd name="connsiteY4" fmla="*/ 0 h 15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298" h="1544298">
                <a:moveTo>
                  <a:pt x="772149" y="0"/>
                </a:moveTo>
                <a:cubicBezTo>
                  <a:pt x="1198595" y="0"/>
                  <a:pt x="1544298" y="345703"/>
                  <a:pt x="1544298" y="772149"/>
                </a:cubicBezTo>
                <a:cubicBezTo>
                  <a:pt x="1544298" y="1198595"/>
                  <a:pt x="1198595" y="1544298"/>
                  <a:pt x="772149" y="1544298"/>
                </a:cubicBezTo>
                <a:cubicBezTo>
                  <a:pt x="345703" y="1544298"/>
                  <a:pt x="0" y="1198595"/>
                  <a:pt x="0" y="772149"/>
                </a:cubicBezTo>
                <a:cubicBezTo>
                  <a:pt x="0" y="345703"/>
                  <a:pt x="345703" y="0"/>
                  <a:pt x="77214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cene12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23975" y="2055495"/>
            <a:ext cx="3230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FFC000"/>
                </a:solidFill>
              </a:rPr>
              <a:t>Nodes</a:t>
            </a:r>
            <a:r>
              <a:rPr lang="en-US" sz="2000">
                <a:solidFill>
                  <a:schemeClr val="bg1"/>
                </a:solidFill>
              </a:rPr>
              <a:t>: Game States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50975" y="1225550"/>
            <a:ext cx="3230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C000"/>
                </a:solidFill>
              </a:rPr>
              <a:t>  </a:t>
            </a:r>
            <a:r>
              <a:rPr lang="en-US" sz="3200" b="1">
                <a:solidFill>
                  <a:srgbClr val="FFC000"/>
                </a:solidFill>
              </a:rPr>
              <a:t>TREE</a:t>
            </a:r>
            <a:endParaRPr lang="en-US" sz="3200" b="1">
              <a:solidFill>
                <a:srgbClr val="FFC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23975" y="2856865"/>
            <a:ext cx="3230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FFC000"/>
                </a:solidFill>
              </a:rPr>
              <a:t>Edges</a:t>
            </a:r>
            <a:r>
              <a:rPr lang="en-US" sz="2000">
                <a:solidFill>
                  <a:schemeClr val="bg1"/>
                </a:solidFill>
              </a:rPr>
              <a:t> : Moves by Players	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3677920" y="4979670"/>
            <a:ext cx="1861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4412615" y="1407160"/>
            <a:ext cx="2079625" cy="219710"/>
          </a:xfrm>
          <a:prstGeom prst="stripedRightArrow">
            <a:avLst>
              <a:gd name="adj1" fmla="val 50000"/>
              <a:gd name="adj2" fmla="val 18378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cene12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23975" y="2055495"/>
            <a:ext cx="3230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</a:rPr>
              <a:t>Nodes: Game States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23975" y="1225550"/>
            <a:ext cx="3230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bg1"/>
                </a:solidFill>
              </a:rPr>
              <a:t>  TREE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23975" y="2817495"/>
            <a:ext cx="3230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</a:rPr>
              <a:t>Edges : Moves by Players	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323975" y="3736975"/>
            <a:ext cx="32302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FFC000"/>
                </a:solidFill>
              </a:rPr>
              <a:t>Two Players : Maximizer            	           Minimizer</a:t>
            </a:r>
            <a:endParaRPr lang="en-US" sz="2000" b="1">
              <a:solidFill>
                <a:srgbClr val="FFC000"/>
              </a:solidFill>
            </a:endParaRPr>
          </a:p>
          <a:p>
            <a:pPr algn="l"/>
            <a:endParaRPr lang="en-US" sz="2000" b="1">
              <a:solidFill>
                <a:srgbClr val="FFC000"/>
              </a:solidFill>
            </a:endParaRPr>
          </a:p>
          <a:p>
            <a:pPr algn="l"/>
            <a:endParaRPr lang="en-US" sz="2000" b="1">
              <a:solidFill>
                <a:srgbClr val="FFC000"/>
              </a:solidFill>
            </a:endParaRPr>
          </a:p>
          <a:p>
            <a:pPr algn="l"/>
            <a:r>
              <a:rPr lang="en-US" sz="2000" b="1">
                <a:solidFill>
                  <a:srgbClr val="FFC000"/>
                </a:solidFill>
              </a:rPr>
              <a:t>Assuming Maximizer has first move. </a:t>
            </a:r>
            <a:endParaRPr lang="en-US" sz="20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cene12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23975" y="2055495"/>
            <a:ext cx="3230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</a:rPr>
              <a:t>Nodes: Game States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50975" y="1225550"/>
            <a:ext cx="3230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bg1"/>
                </a:solidFill>
              </a:rPr>
              <a:t>  TREE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23975" y="2907665"/>
            <a:ext cx="3230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</a:rPr>
              <a:t>Edges : Moves by Players	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323975" y="4170045"/>
            <a:ext cx="3230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</a:rPr>
              <a:t>Assuming Max has first move.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6884670" y="1130935"/>
            <a:ext cx="697865" cy="219710"/>
          </a:xfrm>
          <a:prstGeom prst="stripedRightArrow">
            <a:avLst>
              <a:gd name="adj1" fmla="val 50000"/>
              <a:gd name="adj2" fmla="val 1837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5560060" y="2522855"/>
            <a:ext cx="697865" cy="219710"/>
          </a:xfrm>
          <a:prstGeom prst="stripedRightArrow">
            <a:avLst>
              <a:gd name="adj1" fmla="val 50000"/>
              <a:gd name="adj2" fmla="val 1837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>
            <a:off x="4862195" y="3950335"/>
            <a:ext cx="697865" cy="219710"/>
          </a:xfrm>
          <a:prstGeom prst="stripedRightArrow">
            <a:avLst>
              <a:gd name="adj1" fmla="val 50000"/>
              <a:gd name="adj2" fmla="val 1837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6102350" y="786130"/>
            <a:ext cx="1816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rgbClr val="FFC000"/>
                </a:solidFill>
              </a:rPr>
              <a:t>       </a:t>
            </a:r>
            <a:r>
              <a:rPr lang="en-US" b="1">
                <a:solidFill>
                  <a:srgbClr val="FFC000"/>
                </a:solidFill>
              </a:rPr>
              <a:t>Maximizer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5209540" y="2200275"/>
            <a:ext cx="1264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C000"/>
                </a:solidFill>
              </a:rPr>
              <a:t>MInimizer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4450080" y="3614420"/>
            <a:ext cx="1354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C000"/>
                </a:solidFill>
              </a:rPr>
              <a:t> Maximizer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>
            <a:off x="3983355" y="5356860"/>
            <a:ext cx="1344930" cy="219710"/>
          </a:xfrm>
          <a:prstGeom prst="stripedRightArrow">
            <a:avLst>
              <a:gd name="adj1" fmla="val 50000"/>
              <a:gd name="adj2" fmla="val 18378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3677920" y="4979670"/>
            <a:ext cx="1861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C000"/>
                </a:solidFill>
              </a:rPr>
              <a:t> Terminal Nodes</a:t>
            </a:r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lan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717550"/>
            <a:ext cx="10058400" cy="54229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68600" y="894080"/>
            <a:ext cx="6379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u="sng">
                <a:solidFill>
                  <a:srgbClr val="FFFFFF"/>
                </a:solidFill>
              </a:rPr>
              <a:t>Simplified Minimax Algorithm</a:t>
            </a:r>
            <a:endParaRPr lang="en-US" sz="3200" b="1" u="sng">
              <a:solidFill>
                <a:srgbClr val="FFFFFF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5585" y="1875790"/>
            <a:ext cx="90627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Expand the entire tree below the root.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Evaluate the terminal nodes as results for the minimizer or maximizer (i.e. utility).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Select an unlabeled node, n, all of whose children have been assigned values. If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    there is no such node, we're done --- return the value assigned to the root.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Char char="Ø"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 If n is a minimizer move, assign it a value that is the minimum of the values of its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    children. If n is a maximizer move, assign it a value that is the maximum of the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>
                <a:solidFill>
                  <a:srgbClr val="FFFFFF"/>
                </a:solidFill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    values of its children. Return to Step 3. </a:t>
            </a:r>
            <a:endParaRPr lang="en-US" sz="2000">
              <a:solidFill>
                <a:srgbClr val="FFFFFF"/>
              </a:solidFill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scene08521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47015" y="325755"/>
            <a:ext cx="11648440" cy="62776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26230" y="590550"/>
            <a:ext cx="3939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rgbClr val="FFFFFF"/>
                </a:solidFill>
              </a:rPr>
              <a:t>Mini-Max Function </a:t>
            </a:r>
            <a:endParaRPr lang="en-US" sz="3200" b="1">
              <a:solidFill>
                <a:srgbClr val="FFFFFF"/>
              </a:solidFill>
            </a:endParaRPr>
          </a:p>
        </p:txBody>
      </p:sp>
      <p:pic>
        <p:nvPicPr>
          <p:cNvPr id="10" name="Picture 9" descr="scene08521"/>
          <p:cNvPicPr>
            <a:picLocks noChangeAspect="1"/>
          </p:cNvPicPr>
          <p:nvPr/>
        </p:nvPicPr>
        <p:blipFill>
          <a:blip r:embed="rId2"/>
          <a:srcRect l="17118" t="35" b="73135"/>
          <a:stretch>
            <a:fillRect/>
          </a:stretch>
        </p:blipFill>
        <p:spPr>
          <a:xfrm>
            <a:off x="387985" y="1485900"/>
            <a:ext cx="8251825" cy="149987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90220" y="3405505"/>
            <a:ext cx="109969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FFFF"/>
                </a:solidFill>
              </a:rPr>
              <a:t>position = node position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depth = at which depth function is called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maximizingPlayer = Bool Variable (True if current move is of Maximizer</a:t>
            </a:r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			             False if current move is of Minimizer)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2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74060" y="721995"/>
            <a:ext cx="567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u="sng">
                <a:solidFill>
                  <a:schemeClr val="bg1">
                    <a:lumMod val="95000"/>
                  </a:schemeClr>
                </a:solidFill>
              </a:rPr>
              <a:t>Mini-Max Function</a:t>
            </a:r>
            <a:endParaRPr lang="en-US" b="1" u="sng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-文本框 4"/>
          <p:cNvSpPr txBox="1"/>
          <p:nvPr>
            <p:custDataLst>
              <p:tags r:id="rId1"/>
            </p:custDataLst>
          </p:nvPr>
        </p:nvSpPr>
        <p:spPr>
          <a:xfrm>
            <a:off x="3465211" y="3484569"/>
            <a:ext cx="5068571" cy="5835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A-文本框 4"/>
          <p:cNvSpPr txBox="1"/>
          <p:nvPr>
            <p:custDataLst>
              <p:tags r:id="rId2"/>
            </p:custDataLst>
          </p:nvPr>
        </p:nvSpPr>
        <p:spPr>
          <a:xfrm>
            <a:off x="3465211" y="946474"/>
            <a:ext cx="5068571" cy="7683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Mini-Max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A-PicturePlaceholder 6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227349" y="1804942"/>
            <a:ext cx="1544298" cy="1544298"/>
          </a:xfrm>
          <a:custGeom>
            <a:avLst/>
            <a:gdLst>
              <a:gd name="connsiteX0" fmla="*/ 772149 w 1544298"/>
              <a:gd name="connsiteY0" fmla="*/ 0 h 1544298"/>
              <a:gd name="connsiteX1" fmla="*/ 1544298 w 1544298"/>
              <a:gd name="connsiteY1" fmla="*/ 772149 h 1544298"/>
              <a:gd name="connsiteX2" fmla="*/ 772149 w 1544298"/>
              <a:gd name="connsiteY2" fmla="*/ 1544298 h 1544298"/>
              <a:gd name="connsiteX3" fmla="*/ 0 w 1544298"/>
              <a:gd name="connsiteY3" fmla="*/ 772149 h 1544298"/>
              <a:gd name="connsiteX4" fmla="*/ 772149 w 1544298"/>
              <a:gd name="connsiteY4" fmla="*/ 0 h 15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298" h="1544298">
                <a:moveTo>
                  <a:pt x="772149" y="0"/>
                </a:moveTo>
                <a:cubicBezTo>
                  <a:pt x="1198595" y="0"/>
                  <a:pt x="1544298" y="345703"/>
                  <a:pt x="1544298" y="772149"/>
                </a:cubicBezTo>
                <a:cubicBezTo>
                  <a:pt x="1544298" y="1198595"/>
                  <a:pt x="1198595" y="1544298"/>
                  <a:pt x="772149" y="1544298"/>
                </a:cubicBezTo>
                <a:cubicBezTo>
                  <a:pt x="345703" y="1544298"/>
                  <a:pt x="0" y="1198595"/>
                  <a:pt x="0" y="772149"/>
                </a:cubicBezTo>
                <a:cubicBezTo>
                  <a:pt x="0" y="345703"/>
                  <a:pt x="345703" y="0"/>
                  <a:pt x="77214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3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34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36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83665" y="5282565"/>
            <a:ext cx="305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FFC000"/>
                </a:solidFill>
              </a:rPr>
              <a:t>Depth = 3</a:t>
            </a:r>
            <a:endParaRPr lang="en-US" b="1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36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56360" y="5267960"/>
            <a:ext cx="317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FFC000"/>
                </a:solidFill>
              </a:rPr>
              <a:t>Depth = 2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100705" y="551370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4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426845" y="5239385"/>
            <a:ext cx="2871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FFC000"/>
                </a:solidFill>
              </a:rPr>
              <a:t>Depth = 1</a:t>
            </a:r>
            <a:endParaRPr lang="en-US" b="1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4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412240" y="5340350"/>
            <a:ext cx="2900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FFC000"/>
                </a:solidFill>
              </a:rPr>
              <a:t>Depth = 0</a:t>
            </a:r>
            <a:endParaRPr lang="en-US" b="1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47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48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48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4406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A-矩形 2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1847" y="5054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A-矩形 2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51847" y="5054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A-矩形 2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51847" y="5054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99728" y="13970"/>
            <a:ext cx="57073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8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Adversarial Search</a:t>
            </a:r>
            <a:endParaRPr lang="en-IN" altLang="en-US" sz="48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9555" y="445135"/>
            <a:ext cx="30302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endParaRPr lang="en-IN" altLang="en-US" sz="2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1430" y="168275"/>
            <a:ext cx="3551555" cy="3067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endParaRPr lang="en-IN" altLang="en-US" sz="1400" b="1" u="sng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Picture Placeholder 29" descr="robot-playing-chess"/>
          <p:cNvPicPr>
            <a:picLocks noChangeAspect="1"/>
          </p:cNvPicPr>
          <p:nvPr>
            <p:ph type="pic" sz="quarter" idx="10"/>
          </p:nvPr>
        </p:nvPicPr>
        <p:blipFill>
          <a:blip r:embed="rId5"/>
          <a:stretch>
            <a:fillRect/>
          </a:stretch>
        </p:blipFill>
        <p:spPr>
          <a:xfrm>
            <a:off x="1687195" y="2555240"/>
            <a:ext cx="9115425" cy="405320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40743" y="2829560"/>
            <a:ext cx="309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2273300" y="1118870"/>
            <a:ext cx="7842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IN" altLang="en-US" sz="2400">
                <a:latin typeface="MV Boli" panose="02000500030200090000" charset="0"/>
                <a:cs typeface="MV Boli" panose="02000500030200090000" charset="0"/>
              </a:rPr>
              <a:t>“ In which we examine the problems that arise </a:t>
            </a:r>
            <a:endParaRPr lang="en-IN" altLang="en-US" sz="2400">
              <a:latin typeface="MV Boli" panose="02000500030200090000" charset="0"/>
              <a:cs typeface="MV Boli" panose="02000500030200090000" charset="0"/>
            </a:endParaRPr>
          </a:p>
          <a:p>
            <a:pPr algn="just"/>
            <a:r>
              <a:rPr lang="en-IN" altLang="en-US" sz="2400">
                <a:latin typeface="MV Boli" panose="02000500030200090000" charset="0"/>
                <a:cs typeface="MV Boli" panose="02000500030200090000" charset="0"/>
              </a:rPr>
              <a:t>  when we try to plan ahead in a world where</a:t>
            </a:r>
            <a:endParaRPr lang="en-IN" altLang="en-US" sz="2400">
              <a:latin typeface="MV Boli" panose="02000500030200090000" charset="0"/>
              <a:cs typeface="MV Boli" panose="02000500030200090000" charset="0"/>
            </a:endParaRPr>
          </a:p>
          <a:p>
            <a:pPr algn="just"/>
            <a:r>
              <a:rPr lang="en-IN" altLang="en-US" sz="2400">
                <a:latin typeface="MV Boli" panose="02000500030200090000" charset="0"/>
                <a:cs typeface="MV Boli" panose="02000500030200090000" charset="0"/>
              </a:rPr>
              <a:t>  other agents are planning against us.”</a:t>
            </a:r>
            <a:endParaRPr lang="en-IN" altLang="en-US" sz="2400"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35" name="Oval Callout 34"/>
          <p:cNvSpPr/>
          <p:nvPr/>
        </p:nvSpPr>
        <p:spPr>
          <a:xfrm rot="900000">
            <a:off x="9489440" y="142875"/>
            <a:ext cx="2578100" cy="1303655"/>
          </a:xfrm>
          <a:prstGeom prst="wedgeEllipseCallout">
            <a:avLst>
              <a:gd name="adj1" fmla="val -42742"/>
              <a:gd name="adj2" fmla="val 10214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115550" y="445135"/>
            <a:ext cx="1477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 b="1" i="1">
                <a:solidFill>
                  <a:schemeClr val="accent1">
                    <a:lumMod val="75000"/>
                  </a:schemeClr>
                </a:solidFill>
                <a:latin typeface="Gentium Basic" panose="02000503060000020004" charset="0"/>
                <a:cs typeface="Gentium Basic" panose="02000503060000020004" charset="0"/>
              </a:rPr>
              <a:t>Old classic </a:t>
            </a:r>
            <a:endParaRPr lang="en-IN" altLang="en-US" sz="2000" b="1" i="1">
              <a:solidFill>
                <a:schemeClr val="accent1">
                  <a:lumMod val="75000"/>
                </a:schemeClr>
              </a:solidFill>
              <a:latin typeface="Gentium Basic" panose="02000503060000020004" charset="0"/>
              <a:cs typeface="Gentium Basic" panose="02000503060000020004" charset="0"/>
            </a:endParaRPr>
          </a:p>
          <a:p>
            <a:r>
              <a:rPr lang="en-IN" altLang="en-US" sz="2000" b="1" i="1">
                <a:solidFill>
                  <a:schemeClr val="accent1">
                    <a:lumMod val="75000"/>
                  </a:schemeClr>
                </a:solidFill>
                <a:latin typeface="Gentium Basic" panose="02000503060000020004" charset="0"/>
                <a:cs typeface="Gentium Basic" panose="02000503060000020004" charset="0"/>
              </a:rPr>
              <a:t>defination</a:t>
            </a:r>
            <a:endParaRPr lang="en-IN" altLang="en-US" sz="2000" b="1" i="1">
              <a:solidFill>
                <a:schemeClr val="accent1">
                  <a:lumMod val="75000"/>
                </a:schemeClr>
              </a:solidFill>
              <a:latin typeface="Gentium Basic" panose="02000503060000020004" charset="0"/>
              <a:cs typeface="Gentium Basic" panose="02000503060000020004" charset="0"/>
            </a:endParaRPr>
          </a:p>
        </p:txBody>
      </p:sp>
    </p:spTree>
    <p:custDataLst>
      <p:tags r:id="rId6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9" grpId="0"/>
      <p:bldP spid="20" grpId="0"/>
      <p:bldP spid="21" grpId="0"/>
      <p:bldP spid="22" grpId="0"/>
      <p:bldP spid="22" grpId="1"/>
      <p:bldP spid="36" grpId="0"/>
      <p:bldP spid="36" grpId="1"/>
      <p:bldP spid="33" grpId="0"/>
      <p:bldP spid="3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3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4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6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6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7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5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834515" y="171450"/>
            <a:ext cx="70821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IN" altLang="en-US" sz="4000" b="1" u="sng"/>
              <a:t>Optimal Decisions in Games </a:t>
            </a:r>
            <a:endParaRPr lang="en-IN" altLang="en-US" sz="4000" b="1" u="sng"/>
          </a:p>
        </p:txBody>
      </p:sp>
      <p:sp>
        <p:nvSpPr>
          <p:cNvPr id="4" name="Text Box 3"/>
          <p:cNvSpPr txBox="1"/>
          <p:nvPr/>
        </p:nvSpPr>
        <p:spPr>
          <a:xfrm>
            <a:off x="1834515" y="1383030"/>
            <a:ext cx="87998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sz="2400" b="1" i="1"/>
              <a:t>Game Problem Formulation</a:t>
            </a:r>
            <a:endParaRPr lang="en-IN" altLang="en-US" sz="2000"/>
          </a:p>
          <a:p>
            <a:pPr indent="0">
              <a:buFont typeface="Wingdings" panose="05000000000000000000" charset="0"/>
              <a:buNone/>
            </a:pPr>
            <a:endParaRPr lang="en-IN" altLang="en-US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N" altLang="en-US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N" altLang="en-US" sz="2000"/>
          </a:p>
        </p:txBody>
      </p:sp>
      <p:sp>
        <p:nvSpPr>
          <p:cNvPr id="3" name="Text Box 2"/>
          <p:cNvSpPr txBox="1"/>
          <p:nvPr/>
        </p:nvSpPr>
        <p:spPr>
          <a:xfrm>
            <a:off x="2623820" y="2041525"/>
            <a:ext cx="887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 b="1" i="1">
                <a:sym typeface="+mn-ea"/>
              </a:rPr>
              <a:t>* Initial state:</a:t>
            </a:r>
            <a:r>
              <a:rPr lang="en-IN" altLang="en-US" sz="2000">
                <a:sym typeface="+mn-ea"/>
              </a:rPr>
              <a:t> Initial board position and identifies the player move</a:t>
            </a:r>
            <a:endParaRPr lang="en-IN" altLang="en-US" sz="2000"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14295" y="2761615"/>
            <a:ext cx="887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 b="1" i="1">
                <a:sym typeface="+mn-ea"/>
              </a:rPr>
              <a:t>* Successor function:</a:t>
            </a:r>
            <a:r>
              <a:rPr lang="en-IN" altLang="en-US" sz="2000">
                <a:sym typeface="+mn-ea"/>
              </a:rPr>
              <a:t>  legal move a player can make</a:t>
            </a:r>
            <a:endParaRPr lang="en-IN" altLang="en-US" sz="2000"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23820" y="3481070"/>
            <a:ext cx="49485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IN" altLang="en-US" sz="2000" b="1" i="1">
                <a:sym typeface="+mn-ea"/>
              </a:rPr>
              <a:t>* Goal:</a:t>
            </a:r>
            <a:r>
              <a:rPr lang="en-IN" altLang="en-US" sz="2000">
                <a:sym typeface="+mn-ea"/>
              </a:rPr>
              <a:t> determines when the game is over</a:t>
            </a:r>
            <a:endParaRPr lang="en-IN" altLang="en-US" sz="2000"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58745" y="4234180"/>
            <a:ext cx="91497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IN" altLang="en-US" sz="2000" b="1" i="1">
                <a:sym typeface="+mn-ea"/>
              </a:rPr>
              <a:t>* Utility function:</a:t>
            </a:r>
            <a:r>
              <a:rPr lang="en-IN" altLang="en-US" sz="2000">
                <a:sym typeface="+mn-ea"/>
              </a:rPr>
              <a:t> gives a numeric value for the terminal states (win, loss, draw)</a:t>
            </a:r>
            <a:endParaRPr lang="en-IN" altLang="en-US" sz="2000"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2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ene163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3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4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5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5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ene166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34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6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7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277235" y="121285"/>
            <a:ext cx="70821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IN" altLang="en-US" sz="4000" b="1"/>
              <a:t> Mini-Max Algorithm  </a:t>
            </a:r>
            <a:endParaRPr lang="en-IN" altLang="en-US" sz="4000" b="1"/>
          </a:p>
        </p:txBody>
      </p:sp>
      <p:pic>
        <p:nvPicPr>
          <p:cNvPr id="3" name="Picture Placeholder 2" descr="256px-HD.3F.191_(11239892036)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400050" y="1612265"/>
            <a:ext cx="3546475" cy="44494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878070" y="1612265"/>
            <a:ext cx="622554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The Mini-Max algorithm was proven by John von  </a:t>
            </a:r>
            <a:endParaRPr lang="en-IN" altLang="en-US"/>
          </a:p>
          <a:p>
            <a:r>
              <a:rPr lang="en-IN" altLang="en-US"/>
              <a:t>     Neumann in 1928.</a:t>
            </a:r>
            <a:endParaRPr lang="en-IN" altLang="en-US"/>
          </a:p>
          <a:p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This is a backtracking algorithm to find the optimal move for a player.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Two players involved:</a:t>
            </a:r>
            <a:endParaRPr lang="en-IN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altLang="en-US"/>
              <a:t>maximizer</a:t>
            </a:r>
            <a:endParaRPr lang="en-IN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altLang="en-US"/>
              <a:t>minimizer</a:t>
            </a:r>
            <a:endParaRPr lang="en-IN" altLang="en-US"/>
          </a:p>
          <a:p>
            <a:pPr lvl="1" indent="0">
              <a:buFont typeface="Arial" panose="020B0604020202020204" pitchFamily="34" charset="0"/>
              <a:buNone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If the optimal value is positive then player who take the first step wins the game, and vice versa.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Application of Mini-Max algorithm can be seen in </a:t>
            </a:r>
            <a:endParaRPr lang="en-IN" altLang="en-US"/>
          </a:p>
          <a:p>
            <a:pPr indent="0">
              <a:buFont typeface="Wingdings" panose="05000000000000000000" charset="0"/>
              <a:buNone/>
            </a:pPr>
            <a:r>
              <a:rPr lang="en-IN" altLang="en-US"/>
              <a:t>     i) Tic-Tac-Toe   ii) Zero sum   iii) Chess </a:t>
            </a:r>
            <a:endParaRPr lang="en-IN" altLang="en-US"/>
          </a:p>
          <a:p>
            <a:pPr indent="0">
              <a:buFont typeface="Wingdings" panose="05000000000000000000" charset="0"/>
              <a:buNone/>
            </a:pPr>
            <a:endParaRPr lang="en-IN" altLang="en-US"/>
          </a:p>
          <a:p>
            <a:pPr indent="0">
              <a:buFont typeface="Wingdings" panose="05000000000000000000" charset="0"/>
              <a:buChar char="Ø"/>
            </a:pPr>
            <a:r>
              <a:rPr lang="en-IN" altLang="en-US"/>
              <a:t>  Mini-Max algorithm performs DFS for the game-tree.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endParaRPr lang="en-I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ene168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579120"/>
            <a:ext cx="10058400" cy="569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3465211" y="3484569"/>
            <a:ext cx="5068571" cy="70675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Example  </a:t>
            </a:r>
            <a:endParaRPr lang="zh-CN" alt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-文本框 4"/>
          <p:cNvSpPr txBox="1"/>
          <p:nvPr>
            <p:custDataLst>
              <p:tags r:id="rId2"/>
            </p:custDataLst>
          </p:nvPr>
        </p:nvSpPr>
        <p:spPr>
          <a:xfrm>
            <a:off x="3465211" y="946474"/>
            <a:ext cx="5068571" cy="7683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Mini-Max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-PicturePlaceholder 6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227349" y="1804942"/>
            <a:ext cx="1544298" cy="1544298"/>
          </a:xfrm>
          <a:custGeom>
            <a:avLst/>
            <a:gdLst>
              <a:gd name="connsiteX0" fmla="*/ 772149 w 1544298"/>
              <a:gd name="connsiteY0" fmla="*/ 0 h 1544298"/>
              <a:gd name="connsiteX1" fmla="*/ 1544298 w 1544298"/>
              <a:gd name="connsiteY1" fmla="*/ 772149 h 1544298"/>
              <a:gd name="connsiteX2" fmla="*/ 772149 w 1544298"/>
              <a:gd name="connsiteY2" fmla="*/ 1544298 h 1544298"/>
              <a:gd name="connsiteX3" fmla="*/ 0 w 1544298"/>
              <a:gd name="connsiteY3" fmla="*/ 772149 h 1544298"/>
              <a:gd name="connsiteX4" fmla="*/ 772149 w 1544298"/>
              <a:gd name="connsiteY4" fmla="*/ 0 h 15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298" h="1544298">
                <a:moveTo>
                  <a:pt x="772149" y="0"/>
                </a:moveTo>
                <a:cubicBezTo>
                  <a:pt x="1198595" y="0"/>
                  <a:pt x="1544298" y="345703"/>
                  <a:pt x="1544298" y="772149"/>
                </a:cubicBezTo>
                <a:cubicBezTo>
                  <a:pt x="1544298" y="1198595"/>
                  <a:pt x="1198595" y="1544298"/>
                  <a:pt x="772149" y="1544298"/>
                </a:cubicBezTo>
                <a:cubicBezTo>
                  <a:pt x="345703" y="1544298"/>
                  <a:pt x="0" y="1198595"/>
                  <a:pt x="0" y="772149"/>
                </a:cubicBezTo>
                <a:cubicBezTo>
                  <a:pt x="0" y="345703"/>
                  <a:pt x="345703" y="0"/>
                  <a:pt x="77214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643093" y="1277119"/>
            <a:ext cx="4868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-矩形 10"/>
          <p:cNvSpPr/>
          <p:nvPr>
            <p:custDataLst>
              <p:tags r:id="rId3"/>
            </p:custDataLst>
          </p:nvPr>
        </p:nvSpPr>
        <p:spPr>
          <a:xfrm>
            <a:off x="1028699" y="2819665"/>
            <a:ext cx="11684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-矩形 15"/>
          <p:cNvSpPr/>
          <p:nvPr>
            <p:custDataLst>
              <p:tags r:id="rId4"/>
            </p:custDataLst>
          </p:nvPr>
        </p:nvSpPr>
        <p:spPr>
          <a:xfrm>
            <a:off x="1028699" y="3391829"/>
            <a:ext cx="116840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A-矩形 2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51847" y="5054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A-矩形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8847" y="5181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A-矩形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5847" y="5308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475615" y="483235"/>
            <a:ext cx="3260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SzPct val="110000"/>
              <a:buFont typeface="Wingdings" panose="05000000000000000000" charset="0"/>
              <a:buChar char="Ø"/>
            </a:pPr>
            <a:r>
              <a:rPr lang="en-US" sz="3200" b="1">
                <a:latin typeface="Ink Free" panose="03080402000500000000" charset="0"/>
                <a:ea typeface="Yu Gothic Medium" panose="020B0500000000000000" charset="-128"/>
                <a:cs typeface="Ink Free" panose="03080402000500000000" charset="0"/>
              </a:rPr>
              <a:t>CHESS</a:t>
            </a:r>
            <a:endParaRPr lang="en-US" sz="3200" b="1">
              <a:latin typeface="Ink Free" panose="03080402000500000000" charset="0"/>
              <a:ea typeface="Yu Gothic Medium" panose="020B0500000000000000" charset="-128"/>
              <a:cs typeface="Ink Free" panose="03080402000500000000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475615" y="1620520"/>
            <a:ext cx="11239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Chess is a two player game with 32 pieces(16 for each player) of 6 types.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The Goal of the game is to Checkmate.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Games do not necessarily end with checkmate - players often resign if they believe they will lose.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In addition , there are several ways game can end iin a draw.</a:t>
            </a:r>
            <a:endParaRPr lang="en-US" b="1"/>
          </a:p>
        </p:txBody>
      </p:sp>
      <p:sp>
        <p:nvSpPr>
          <p:cNvPr id="24" name="Text Box 23"/>
          <p:cNvSpPr txBox="1"/>
          <p:nvPr/>
        </p:nvSpPr>
        <p:spPr>
          <a:xfrm>
            <a:off x="475615" y="3329940"/>
            <a:ext cx="3260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SzPct val="110000"/>
              <a:buFont typeface="Wingdings" panose="05000000000000000000" charset="0"/>
              <a:buChar char="Ø"/>
            </a:pPr>
            <a:r>
              <a:rPr lang="en-US" sz="3200" b="1">
                <a:latin typeface="Ink Free" panose="03080402000500000000" charset="0"/>
                <a:ea typeface="Yu Gothic Medium" panose="020B0500000000000000" charset="-128"/>
                <a:cs typeface="Ink Free" panose="03080402000500000000" charset="0"/>
              </a:rPr>
              <a:t>How Mini-Max</a:t>
            </a:r>
            <a:endParaRPr lang="en-US" sz="3200" b="1">
              <a:latin typeface="Ink Free" panose="03080402000500000000" charset="0"/>
              <a:ea typeface="Yu Gothic Medium" panose="020B0500000000000000" charset="-128"/>
              <a:cs typeface="Ink Free" panose="03080402000500000000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75615" y="4466590"/>
            <a:ext cx="107226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Player Max starts with white and makes the move.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>
                <a:sym typeface="+mn-ea"/>
              </a:rPr>
              <a:t>Player Min moves with black and makes the move.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The Max keeps up the move assuming the Min next move.</a:t>
            </a:r>
            <a:endParaRPr lang="en-US" b="1"/>
          </a:p>
          <a:p>
            <a:r>
              <a:rPr lang="en-US" b="1"/>
              <a:t>       i.e Maxmakes the best move assuming the opponent Min move.</a:t>
            </a:r>
            <a:endParaRPr lang="en-US" b="1"/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 b="1"/>
              <a:t>The Min also tries to defeat Max by making good moves</a:t>
            </a:r>
            <a:r>
              <a:rPr lang="en-IN" altLang="en-US" b="1"/>
              <a:t>.</a:t>
            </a:r>
            <a:endParaRPr lang="en-IN" altLang="en-US" b="1"/>
          </a:p>
        </p:txBody>
      </p:sp>
    </p:spTree>
    <p:custDataLst>
      <p:tags r:id="rId8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11" grpId="0"/>
      <p:bldP spid="16" grpId="0"/>
      <p:bldP spid="19" grpId="0"/>
      <p:bldP spid="20" grpId="0"/>
      <p:bldP spid="21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3465211" y="3484569"/>
            <a:ext cx="5068571" cy="70675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I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zh-CN" alt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-文本框 4"/>
          <p:cNvSpPr txBox="1"/>
          <p:nvPr>
            <p:custDataLst>
              <p:tags r:id="rId2"/>
            </p:custDataLst>
          </p:nvPr>
        </p:nvSpPr>
        <p:spPr>
          <a:xfrm>
            <a:off x="3465211" y="946474"/>
            <a:ext cx="5068571" cy="7683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Mini-Max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-PicturePlaceholder 6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226050" y="1715135"/>
            <a:ext cx="1546225" cy="1546225"/>
          </a:xfrm>
          <a:custGeom>
            <a:avLst/>
            <a:gdLst>
              <a:gd name="connsiteX0" fmla="*/ 772149 w 1544298"/>
              <a:gd name="connsiteY0" fmla="*/ 0 h 1544298"/>
              <a:gd name="connsiteX1" fmla="*/ 1544298 w 1544298"/>
              <a:gd name="connsiteY1" fmla="*/ 772149 h 1544298"/>
              <a:gd name="connsiteX2" fmla="*/ 772149 w 1544298"/>
              <a:gd name="connsiteY2" fmla="*/ 1544298 h 1544298"/>
              <a:gd name="connsiteX3" fmla="*/ 0 w 1544298"/>
              <a:gd name="connsiteY3" fmla="*/ 772149 h 1544298"/>
              <a:gd name="connsiteX4" fmla="*/ 772149 w 1544298"/>
              <a:gd name="connsiteY4" fmla="*/ 0 h 15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298" h="1544298">
                <a:moveTo>
                  <a:pt x="772149" y="0"/>
                </a:moveTo>
                <a:cubicBezTo>
                  <a:pt x="1198595" y="0"/>
                  <a:pt x="1544298" y="345703"/>
                  <a:pt x="1544298" y="772149"/>
                </a:cubicBezTo>
                <a:cubicBezTo>
                  <a:pt x="1544298" y="1198595"/>
                  <a:pt x="1198595" y="1544298"/>
                  <a:pt x="772149" y="1544298"/>
                </a:cubicBezTo>
                <a:cubicBezTo>
                  <a:pt x="345703" y="1544298"/>
                  <a:pt x="0" y="1198595"/>
                  <a:pt x="0" y="772149"/>
                </a:cubicBezTo>
                <a:cubicBezTo>
                  <a:pt x="0" y="345703"/>
                  <a:pt x="345703" y="0"/>
                  <a:pt x="77214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194560" y="275590"/>
            <a:ext cx="8051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IN" altLang="en-US" sz="2800" b="1" i="1" u="sng"/>
              <a:t>Properties of Mini-Max algorithm</a:t>
            </a:r>
            <a:endParaRPr lang="en-IN" altLang="en-US" sz="2800" b="1" i="1" u="sng"/>
          </a:p>
        </p:txBody>
      </p:sp>
      <p:sp>
        <p:nvSpPr>
          <p:cNvPr id="4" name="Text Box 3"/>
          <p:cNvSpPr txBox="1"/>
          <p:nvPr/>
        </p:nvSpPr>
        <p:spPr>
          <a:xfrm>
            <a:off x="777240" y="1412875"/>
            <a:ext cx="10107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IN" altLang="en-US" sz="2000" b="1"/>
              <a:t>Completeness :</a:t>
            </a:r>
            <a:endParaRPr lang="en-IN" altLang="en-US" sz="2000" b="1"/>
          </a:p>
          <a:p>
            <a:pPr lvl="1" indent="0">
              <a:buFont typeface="Arial" panose="020B0604020202020204" pitchFamily="34" charset="0"/>
              <a:buChar char="•"/>
            </a:pPr>
            <a:r>
              <a:rPr lang="en-IN" altLang="en-US" sz="2000"/>
              <a:t>   If tree is finite then the algorithm finds a solution.</a:t>
            </a:r>
            <a:endParaRPr lang="en-IN" altLang="en-US" sz="2000"/>
          </a:p>
          <a:p>
            <a:endParaRPr lang="en-IN" altLang="en-US" sz="2000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IN" altLang="en-US" sz="2000" b="1"/>
              <a:t>Optimal :</a:t>
            </a:r>
            <a:endParaRPr lang="en-IN" altLang="en-US" sz="2000" b="1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altLang="en-US" sz="2000" b="1" i="1">
                <a:solidFill>
                  <a:schemeClr val="accent1">
                    <a:lumMod val="75000"/>
                  </a:schemeClr>
                </a:solidFill>
              </a:rPr>
              <a:t>Yes</a:t>
            </a:r>
            <a:r>
              <a:rPr lang="en-IN" altLang="en-US" sz="2000"/>
              <a:t> (If the opponent is also optimal)</a:t>
            </a:r>
            <a:endParaRPr lang="en-IN" altLang="en-US" sz="2000" b="1"/>
          </a:p>
          <a:p>
            <a:pPr marL="800100" lvl="1" indent="-342900">
              <a:buFont typeface="Wingdings" panose="05000000000000000000" charset="0"/>
              <a:buChar char="Ø"/>
            </a:pPr>
            <a:endParaRPr lang="en-IN" altLang="en-US" sz="2000" b="1"/>
          </a:p>
        </p:txBody>
      </p:sp>
      <p:sp>
        <p:nvSpPr>
          <p:cNvPr id="7" name="Text Box 6"/>
          <p:cNvSpPr txBox="1"/>
          <p:nvPr/>
        </p:nvSpPr>
        <p:spPr>
          <a:xfrm>
            <a:off x="340360" y="3627755"/>
            <a:ext cx="100571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800100" lvl="1" indent="-342900">
              <a:buFont typeface="Wingdings" panose="05000000000000000000" charset="0"/>
              <a:buChar char="Ø"/>
            </a:pPr>
            <a:r>
              <a:rPr lang="en-IN" altLang="en-US" sz="2000" b="1">
                <a:sym typeface="+mn-ea"/>
              </a:rPr>
              <a:t>Time Complexity :</a:t>
            </a:r>
            <a:endParaRPr lang="en-IN" altLang="en-US" sz="2000" b="1">
              <a:sym typeface="+mn-ea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altLang="en-US" sz="2000" b="1">
                <a:solidFill>
                  <a:schemeClr val="accent1">
                    <a:lumMod val="75000"/>
                  </a:schemeClr>
                </a:solidFill>
              </a:rPr>
              <a:t>O(b</a:t>
            </a:r>
            <a:r>
              <a:rPr lang="en-IN" altLang="en-US" sz="2000" b="1" baseline="3000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IN" altLang="en-US" sz="2000" b="1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IN" altLang="en-US" sz="2000" b="1"/>
          </a:p>
          <a:p>
            <a:pPr lvl="1" indent="0">
              <a:buFont typeface="Wingdings" panose="05000000000000000000" charset="0"/>
              <a:buNone/>
            </a:pPr>
            <a:endParaRPr lang="en-IN" altLang="en-US" sz="2000" b="1"/>
          </a:p>
          <a:p>
            <a:pPr marL="800100" lvl="1" indent="-342900">
              <a:buFont typeface="Wingdings" panose="05000000000000000000" charset="0"/>
              <a:buChar char="Ø"/>
            </a:pPr>
            <a:r>
              <a:rPr lang="en-IN" altLang="en-US" sz="2000" b="1">
                <a:sym typeface="+mn-ea"/>
              </a:rPr>
              <a:t>Space Compelxity :</a:t>
            </a:r>
            <a:endParaRPr lang="en-IN" altLang="en-US" sz="2000" b="1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altLang="en-US" sz="2000" b="1">
                <a:solidFill>
                  <a:schemeClr val="accent1">
                    <a:lumMod val="75000"/>
                  </a:schemeClr>
                </a:solidFill>
                <a:sym typeface="+mn-ea"/>
              </a:rPr>
              <a:t>O(b*m)</a:t>
            </a:r>
            <a:r>
              <a:rPr lang="en-IN" altLang="en-US" sz="2000">
                <a:sym typeface="+mn-ea"/>
              </a:rPr>
              <a:t>   (depth-first search, generate all actions at once)</a:t>
            </a:r>
            <a:endParaRPr lang="en-IN" altLang="en-US" sz="2000">
              <a:sym typeface="+mn-ea"/>
            </a:endParaRPr>
          </a:p>
          <a:p>
            <a:pPr lvl="2" indent="0">
              <a:buFont typeface="Arial" panose="020B0604020202020204" pitchFamily="34" charset="0"/>
              <a:buNone/>
            </a:pPr>
            <a:endParaRPr lang="en-IN" altLang="en-US" sz="2000"/>
          </a:p>
          <a:p>
            <a:pPr lvl="2" indent="0">
              <a:buFont typeface="Arial" panose="020B0604020202020204" pitchFamily="34" charset="0"/>
              <a:buNone/>
            </a:pPr>
            <a:r>
              <a:rPr lang="en-IN" altLang="en-US" sz="2000"/>
              <a:t>where b is branching factor,</a:t>
            </a:r>
            <a:endParaRPr lang="en-IN" altLang="en-US" sz="2000"/>
          </a:p>
          <a:p>
            <a:pPr lvl="2" indent="0">
              <a:buFont typeface="Arial" panose="020B0604020202020204" pitchFamily="34" charset="0"/>
              <a:buNone/>
            </a:pPr>
            <a:r>
              <a:rPr lang="en-IN" altLang="en-US" sz="2000"/>
              <a:t>m is depth of the game tree.</a:t>
            </a:r>
            <a:endParaRPr lang="en-IN" altLang="en-US" sz="2000"/>
          </a:p>
          <a:p>
            <a:endParaRPr lang="en-IN" altLang="en-US" sz="2000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643093" y="1277119"/>
            <a:ext cx="4868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-矩形 10"/>
          <p:cNvSpPr/>
          <p:nvPr>
            <p:custDataLst>
              <p:tags r:id="rId3"/>
            </p:custDataLst>
          </p:nvPr>
        </p:nvSpPr>
        <p:spPr>
          <a:xfrm>
            <a:off x="1028699" y="2819665"/>
            <a:ext cx="11684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-矩形 15"/>
          <p:cNvSpPr/>
          <p:nvPr>
            <p:custDataLst>
              <p:tags r:id="rId4"/>
            </p:custDataLst>
          </p:nvPr>
        </p:nvSpPr>
        <p:spPr>
          <a:xfrm>
            <a:off x="1028699" y="3391829"/>
            <a:ext cx="116840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A-矩形 2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51847" y="5054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A-矩形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8847" y="5181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A-矩形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5847" y="5308049"/>
            <a:ext cx="3410257" cy="8891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  <a:alpha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88595" y="146050"/>
            <a:ext cx="5318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 u="sng"/>
              <a:t>Completeness :</a:t>
            </a:r>
            <a:endParaRPr lang="en-IN" altLang="en-US" sz="3200" b="1" u="sng"/>
          </a:p>
        </p:txBody>
      </p:sp>
      <p:sp>
        <p:nvSpPr>
          <p:cNvPr id="5" name="Text Box 4"/>
          <p:cNvSpPr txBox="1"/>
          <p:nvPr/>
        </p:nvSpPr>
        <p:spPr>
          <a:xfrm>
            <a:off x="99060" y="1024255"/>
            <a:ext cx="11992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  Min-Max algorithm is Complete.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  It will definitely </a:t>
            </a:r>
            <a:r>
              <a:rPr lang="en-IN" altLang="en-US" sz="2000" b="1" u="sng">
                <a:latin typeface="Times New Roman" panose="02020603050405020304" charset="0"/>
                <a:cs typeface="Times New Roman" panose="02020603050405020304" charset="0"/>
              </a:rPr>
              <a:t>Halt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, if the search tree is </a:t>
            </a:r>
            <a:r>
              <a:rPr lang="en-IN" altLang="en-US" sz="20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finite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88595" y="2334260"/>
            <a:ext cx="5318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 u="sng"/>
              <a:t>Optimality :</a:t>
            </a:r>
            <a:endParaRPr lang="en-IN" altLang="en-US" sz="3200" b="1" u="sng"/>
          </a:p>
        </p:txBody>
      </p:sp>
      <p:sp>
        <p:nvSpPr>
          <p:cNvPr id="7" name="Text Box 6"/>
          <p:cNvSpPr txBox="1"/>
          <p:nvPr/>
        </p:nvSpPr>
        <p:spPr>
          <a:xfrm>
            <a:off x="199390" y="3160395"/>
            <a:ext cx="11992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Min-Max algorithm is Optimal if both opponents are playing optimally.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9390" y="3928110"/>
            <a:ext cx="5318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 u="sng"/>
              <a:t>Time Complexity:</a:t>
            </a:r>
            <a:endParaRPr lang="en-IN" altLang="en-US" sz="3200" b="1" u="sng"/>
          </a:p>
        </p:txBody>
      </p:sp>
      <p:sp>
        <p:nvSpPr>
          <p:cNvPr id="9" name="Text Box 8"/>
          <p:cNvSpPr txBox="1"/>
          <p:nvPr/>
        </p:nvSpPr>
        <p:spPr>
          <a:xfrm>
            <a:off x="248920" y="4685665"/>
            <a:ext cx="119926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 b="1">
                <a:latin typeface="Times New Roman" panose="02020603050405020304" charset="0"/>
                <a:cs typeface="Times New Roman" panose="02020603050405020304" charset="0"/>
              </a:rPr>
              <a:t>Chess–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b ≈ 35 (approximate average branching factor)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d ≈ 100 (depth of game tree for “typical” game)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b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 ≈ 35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100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≈ 10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154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 nodes!!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If we consider time for exploring 1 node to be 1us.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Mini-Max will take 10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154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*10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-6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/(3600*24*365) years = 10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140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 years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IN" altLang="en-US" sz="2000" baseline="30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11" grpId="0"/>
      <p:bldP spid="16" grpId="0"/>
      <p:bldP spid="19" grpId="0"/>
      <p:bldP spid="20" grpId="0"/>
      <p:bldP spid="21" grpId="0"/>
      <p:bldP spid="4" grpId="0"/>
      <p:bldP spid="5" grpId="0"/>
      <p:bldP spid="6" grpId="0"/>
      <p:bldP spid="7" grpId="0"/>
      <p:bldP spid="8" grpId="0"/>
      <p:bldP spid="4" grpId="1"/>
      <p:bldP spid="5" grpId="1"/>
      <p:bldP spid="6" grpId="1"/>
      <p:bldP spid="7" grpId="1"/>
      <p:bldP spid="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647065" y="594995"/>
            <a:ext cx="114147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2000" b="1">
                <a:latin typeface="Times New Roman" panose="02020603050405020304" charset="0"/>
                <a:cs typeface="Times New Roman" panose="02020603050405020304" charset="0"/>
              </a:rPr>
              <a:t>Tic Tac Toe (3x3) :–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b ≈ 5 legal actions per state on average, total of 9 actions in game.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5</a:t>
            </a:r>
            <a:r>
              <a:rPr lang="en-IN" altLang="en-US" sz="2000" baseline="30000"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= 1,953,125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9! = 362,880 game states to check  (Computer goes first)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	8! = 40,320 game states to check (Computer goes second)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2000">
                <a:latin typeface="Times New Roman" panose="02020603050405020304" charset="0"/>
                <a:cs typeface="Times New Roman" panose="02020603050405020304" charset="0"/>
              </a:rPr>
              <a:t>Imagine a 4x4 Tic Tac Toe !!!</a:t>
            </a:r>
            <a:endParaRPr lang="en-I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678180" y="534670"/>
            <a:ext cx="1083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/>
              <a:t>Optimizations</a:t>
            </a:r>
            <a:endParaRPr lang="en-IN" altLang="en-US" sz="2800" b="1"/>
          </a:p>
        </p:txBody>
      </p:sp>
      <p:sp>
        <p:nvSpPr>
          <p:cNvPr id="4" name="Text Box 3"/>
          <p:cNvSpPr txBox="1"/>
          <p:nvPr/>
        </p:nvSpPr>
        <p:spPr>
          <a:xfrm>
            <a:off x="678180" y="1433195"/>
            <a:ext cx="10516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altLang="en-US"/>
              <a:t>Alpha - Beta Pruning :</a:t>
            </a:r>
            <a:endParaRPr lang="en-IN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altLang="en-US"/>
              <a:t>Delete some nodes because we are getting better results anyways...</a:t>
            </a:r>
            <a:endParaRPr lang="en-IN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678180" y="2538095"/>
            <a:ext cx="10516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altLang="en-US"/>
              <a:t>Using previously visited game states :</a:t>
            </a:r>
            <a:endParaRPr lang="en-IN" altLang="en-US"/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en-IN" altLang="en-US"/>
          </a:p>
        </p:txBody>
      </p:sp>
      <p:graphicFrame>
        <p:nvGraphicFramePr>
          <p:cNvPr id="6" name="Table 5"/>
          <p:cNvGraphicFramePr/>
          <p:nvPr/>
        </p:nvGraphicFramePr>
        <p:xfrm>
          <a:off x="1828800" y="2857500"/>
          <a:ext cx="1251585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7195"/>
                <a:gridCol w="417195"/>
                <a:gridCol w="41719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Picture Placeholder 7"/>
          <p:cNvGraphicFramePr/>
          <p:nvPr>
            <p:ph type="pic" sz="quarter" idx="15"/>
          </p:nvPr>
        </p:nvGraphicFramePr>
        <p:xfrm>
          <a:off x="1828800" y="5333365"/>
          <a:ext cx="1249680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6560"/>
                <a:gridCol w="416560"/>
                <a:gridCol w="41656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Picture Placeholder 8"/>
          <p:cNvGraphicFramePr/>
          <p:nvPr>
            <p:ph type="pic" sz="quarter" idx="16"/>
          </p:nvPr>
        </p:nvGraphicFramePr>
        <p:xfrm>
          <a:off x="1826895" y="4095115"/>
          <a:ext cx="1251585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7195"/>
                <a:gridCol w="417195"/>
                <a:gridCol w="41719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/>
          <p:nvPr/>
        </p:nvGraphicFramePr>
        <p:xfrm>
          <a:off x="3292475" y="2857500"/>
          <a:ext cx="1251585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7195"/>
                <a:gridCol w="417195"/>
                <a:gridCol w="41719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3292475" y="5333365"/>
          <a:ext cx="1249680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6560"/>
                <a:gridCol w="416560"/>
                <a:gridCol w="41656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3292475" y="4095115"/>
          <a:ext cx="1251585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17195"/>
                <a:gridCol w="417195"/>
                <a:gridCol w="41719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5" name="Text Box 14"/>
          <p:cNvSpPr txBox="1"/>
          <p:nvPr/>
        </p:nvSpPr>
        <p:spPr>
          <a:xfrm>
            <a:off x="5247005" y="3059430"/>
            <a:ext cx="4749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Now we can see we can visit same state from two different sequence of moves.</a:t>
            </a:r>
            <a:endParaRPr lang="en-IN" altLang="en-US"/>
          </a:p>
          <a:p>
            <a:endParaRPr lang="en-IN" altLang="en-US"/>
          </a:p>
          <a:p>
            <a:r>
              <a:rPr lang="en-IN" altLang="en-US"/>
              <a:t>So, how about we store visited states ?</a:t>
            </a:r>
            <a:endParaRPr lang="en-IN" altLang="en-US"/>
          </a:p>
        </p:txBody>
      </p:sp>
      <p:sp>
        <p:nvSpPr>
          <p:cNvPr id="16" name="Text Box 15"/>
          <p:cNvSpPr txBox="1"/>
          <p:nvPr/>
        </p:nvSpPr>
        <p:spPr>
          <a:xfrm>
            <a:off x="5307330" y="4815205"/>
            <a:ext cx="5287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Number of possible states are :</a:t>
            </a:r>
            <a:endParaRPr lang="en-IN" altLang="en-US"/>
          </a:p>
          <a:p>
            <a:r>
              <a:rPr lang="en-IN" altLang="en-US"/>
              <a:t>arranging 2 possible symbols per cell.</a:t>
            </a:r>
            <a:endParaRPr lang="en-IN" altLang="en-US"/>
          </a:p>
          <a:p>
            <a:r>
              <a:rPr lang="en-IN" altLang="en-US"/>
              <a:t>i.e. 3</a:t>
            </a:r>
            <a:r>
              <a:rPr lang="en-IN" altLang="en-US" baseline="30000"/>
              <a:t>9</a:t>
            </a:r>
            <a:r>
              <a:rPr lang="en-IN" altLang="en-US"/>
              <a:t> = 19,683 states only !!</a:t>
            </a:r>
            <a:endParaRPr lang="en-IN" altLang="en-US"/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5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-9525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678180" y="534670"/>
            <a:ext cx="1083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/>
              <a:t>Optimizations</a:t>
            </a:r>
            <a:endParaRPr lang="en-IN" altLang="en-US" sz="2800" b="1"/>
          </a:p>
        </p:txBody>
      </p:sp>
      <p:sp>
        <p:nvSpPr>
          <p:cNvPr id="5" name="Text Box 4"/>
          <p:cNvSpPr txBox="1"/>
          <p:nvPr/>
        </p:nvSpPr>
        <p:spPr>
          <a:xfrm>
            <a:off x="678180" y="1221105"/>
            <a:ext cx="10516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altLang="en-US"/>
              <a:t>Using previously visited game states :</a:t>
            </a:r>
            <a:endParaRPr lang="en-IN" altLang="en-US"/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en-IN" altLang="en-US"/>
          </a:p>
        </p:txBody>
      </p:sp>
      <p:sp>
        <p:nvSpPr>
          <p:cNvPr id="16" name="Text Box 15"/>
          <p:cNvSpPr txBox="1"/>
          <p:nvPr/>
        </p:nvSpPr>
        <p:spPr>
          <a:xfrm>
            <a:off x="678180" y="1866265"/>
            <a:ext cx="5287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Number of possible states are :</a:t>
            </a:r>
            <a:endParaRPr lang="en-IN" altLang="en-US"/>
          </a:p>
          <a:p>
            <a:r>
              <a:rPr lang="en-IN" altLang="en-US"/>
              <a:t>arranging 2 possible symbols per cell.</a:t>
            </a:r>
            <a:endParaRPr lang="en-IN" altLang="en-US"/>
          </a:p>
          <a:p>
            <a:r>
              <a:rPr lang="en-IN" altLang="en-US"/>
              <a:t>i.e. 3</a:t>
            </a:r>
            <a:r>
              <a:rPr lang="en-IN" altLang="en-US" baseline="30000"/>
              <a:t>9</a:t>
            </a:r>
            <a:r>
              <a:rPr lang="en-IN" altLang="en-US"/>
              <a:t> = 19,683 states only !!</a:t>
            </a:r>
            <a:endParaRPr lang="en-IN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777240" y="3209290"/>
            <a:ext cx="99764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Can we reduce this number of stored data ?</a:t>
            </a:r>
            <a:endParaRPr lang="en-IN" altLang="en-US"/>
          </a:p>
          <a:p>
            <a:endParaRPr lang="en-IN" altLang="en-US"/>
          </a:p>
          <a:p>
            <a:r>
              <a:rPr lang="en-IN" altLang="en-US"/>
              <a:t>Is there any way of predicting the outputs before before reaching end game states ?</a:t>
            </a:r>
            <a:endParaRPr lang="en-IN" altLang="en-US"/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5" grpId="0"/>
      <p:bldP spid="16" grpId="0"/>
      <p:bldP spid="2" grpId="1"/>
      <p:bldP spid="5" grpId="1"/>
      <p:bldP spid="16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-9525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678180" y="534670"/>
            <a:ext cx="1083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/>
              <a:t>Frozen states</a:t>
            </a:r>
            <a:endParaRPr lang="en-IN" altLang="en-US" sz="3200" b="1"/>
          </a:p>
        </p:txBody>
      </p:sp>
      <p:sp>
        <p:nvSpPr>
          <p:cNvPr id="5" name="Text Box 4"/>
          <p:cNvSpPr txBox="1"/>
          <p:nvPr/>
        </p:nvSpPr>
        <p:spPr>
          <a:xfrm>
            <a:off x="678180" y="1417955"/>
            <a:ext cx="1051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SzPct val="150000"/>
              <a:buFont typeface="Arial" panose="020B0604020202020204" pitchFamily="34" charset="0"/>
              <a:buNone/>
            </a:pPr>
            <a:r>
              <a:rPr lang="en-IN" altLang="en-US"/>
              <a:t>The notion of 'Frozen States' is derived from Chemistry.</a:t>
            </a:r>
            <a:endParaRPr lang="en-IN" altLang="en-US"/>
          </a:p>
        </p:txBody>
      </p:sp>
      <p:sp>
        <p:nvSpPr>
          <p:cNvPr id="16" name="Text Box 15"/>
          <p:cNvSpPr txBox="1"/>
          <p:nvPr/>
        </p:nvSpPr>
        <p:spPr>
          <a:xfrm>
            <a:off x="678180" y="2165350"/>
            <a:ext cx="41325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In chain compounds, if a chain can form only from the ends.</a:t>
            </a:r>
            <a:endParaRPr lang="en-IN" altLang="en-US"/>
          </a:p>
          <a:p>
            <a:endParaRPr lang="en-IN" altLang="en-US"/>
          </a:p>
          <a:p>
            <a:endParaRPr lang="en-IN" altLang="en-US"/>
          </a:p>
          <a:p>
            <a:r>
              <a:rPr lang="en-IN" altLang="en-US"/>
              <a:t>A chain can stop increasing in length if a it starts folding inside.</a:t>
            </a:r>
            <a:endParaRPr lang="en-IN" altLang="en-US"/>
          </a:p>
          <a:p>
            <a:endParaRPr lang="en-IN" altLang="en-US"/>
          </a:p>
          <a:p>
            <a:r>
              <a:rPr lang="en-IN" altLang="en-US"/>
              <a:t>Can we predict if a chain is going to get 'Frozen' and stop increasing its length.</a:t>
            </a:r>
            <a:endParaRPr lang="en-IN" altLang="en-US"/>
          </a:p>
        </p:txBody>
      </p:sp>
      <p:pic>
        <p:nvPicPr>
          <p:cNvPr id="3" name="Content Placeholder 2" descr="20191024_01360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59680" y="2046605"/>
            <a:ext cx="3274695" cy="4080510"/>
          </a:xfrm>
          <a:prstGeom prst="rect">
            <a:avLst/>
          </a:prstGeom>
        </p:spPr>
      </p:pic>
      <p:pic>
        <p:nvPicPr>
          <p:cNvPr id="8" name="Content Placeholder 7" descr="20191024_013459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4375" y="2046605"/>
            <a:ext cx="3275330" cy="4079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277235" y="121285"/>
            <a:ext cx="70821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IN" altLang="en-US" sz="4000" b="1"/>
              <a:t> About Mini-Max Algorithm  </a:t>
            </a:r>
            <a:endParaRPr lang="en-IN" altLang="en-US" sz="4000" b="1"/>
          </a:p>
        </p:txBody>
      </p:sp>
      <p:sp>
        <p:nvSpPr>
          <p:cNvPr id="6" name="Text Box 5"/>
          <p:cNvSpPr txBox="1"/>
          <p:nvPr/>
        </p:nvSpPr>
        <p:spPr>
          <a:xfrm>
            <a:off x="4878070" y="1612265"/>
            <a:ext cx="62255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The Mini-Max algorithm was proven by </a:t>
            </a:r>
            <a:r>
              <a:rPr lang="en-IN" altLang="en-US">
                <a:solidFill>
                  <a:schemeClr val="accent1">
                    <a:lumMod val="75000"/>
                  </a:schemeClr>
                </a:solidFill>
              </a:rPr>
              <a:t>John von  </a:t>
            </a:r>
            <a:endParaRPr lang="en-IN" altLang="en-US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altLang="en-US">
                <a:solidFill>
                  <a:schemeClr val="accent1">
                    <a:lumMod val="75000"/>
                  </a:schemeClr>
                </a:solidFill>
              </a:rPr>
              <a:t>     Neumann</a:t>
            </a:r>
            <a:r>
              <a:rPr lang="en-IN" altLang="en-US"/>
              <a:t> in 1928.</a:t>
            </a:r>
            <a:endParaRPr lang="en-IN" altLang="en-US"/>
          </a:p>
          <a:p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This is a </a:t>
            </a:r>
            <a:r>
              <a:rPr lang="en-IN" altLang="en-US" b="1">
                <a:solidFill>
                  <a:schemeClr val="accent1">
                    <a:lumMod val="75000"/>
                  </a:schemeClr>
                </a:solidFill>
              </a:rPr>
              <a:t>Backtracking</a:t>
            </a:r>
            <a:r>
              <a:rPr lang="en-IN" altLang="en-US"/>
              <a:t> algorithm to find the optimal move for a player.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Two players involved:</a:t>
            </a:r>
            <a:endParaRPr lang="en-IN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altLang="en-US" b="1">
                <a:solidFill>
                  <a:schemeClr val="accent1">
                    <a:lumMod val="75000"/>
                  </a:schemeClr>
                </a:solidFill>
              </a:rPr>
              <a:t>Maximizer</a:t>
            </a:r>
            <a:endParaRPr lang="en-IN" altLang="en-US" b="1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altLang="en-US" b="1">
                <a:solidFill>
                  <a:schemeClr val="accent1">
                    <a:lumMod val="75000"/>
                  </a:schemeClr>
                </a:solidFill>
              </a:rPr>
              <a:t>Minimizer</a:t>
            </a:r>
            <a:endParaRPr lang="en-IN" altLang="en-US"/>
          </a:p>
          <a:p>
            <a:pPr lvl="1" indent="0">
              <a:buFont typeface="Arial" panose="020B0604020202020204" pitchFamily="34" charset="0"/>
              <a:buNone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If the optimal value is positive then player who take the first step wins the game, and vice versa.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/>
              <a:t>Application of Mini-Max algorithm can be seen in </a:t>
            </a:r>
            <a:endParaRPr lang="en-IN" altLang="en-US"/>
          </a:p>
          <a:p>
            <a:pPr indent="0">
              <a:buFont typeface="Wingdings" panose="05000000000000000000" charset="0"/>
              <a:buNone/>
            </a:pPr>
            <a:r>
              <a:rPr lang="en-IN" altLang="en-US"/>
              <a:t>     i) Tic-Tac-Toe   ii) Zero sum   iii) Chess </a:t>
            </a: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 b="1">
                <a:solidFill>
                  <a:schemeClr val="accent1">
                    <a:lumMod val="75000"/>
                  </a:schemeClr>
                </a:solidFill>
                <a:sym typeface="+mn-ea"/>
              </a:rPr>
              <a:t>Mini-Max algorithm performs DFS for the game-tree</a:t>
            </a:r>
            <a:r>
              <a:rPr lang="en-IN" altLang="en-US">
                <a:sym typeface="+mn-ea"/>
              </a:rPr>
              <a:t>.</a:t>
            </a:r>
            <a:endParaRPr lang="en-IN" altLang="en-US"/>
          </a:p>
        </p:txBody>
      </p:sp>
      <p:pic>
        <p:nvPicPr>
          <p:cNvPr id="8" name="Picture Placeholder 5" descr="3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l="43666" t="43318" r="43623" b="43562"/>
          <a:stretch>
            <a:fillRect/>
          </a:stretch>
        </p:blipFill>
        <p:spPr>
          <a:xfrm>
            <a:off x="369570" y="1602740"/>
            <a:ext cx="3773170" cy="452818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-9525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678180" y="534670"/>
            <a:ext cx="1083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sz="3200" b="1"/>
              <a:t>Frozen </a:t>
            </a:r>
            <a:r>
              <a:rPr lang="en-IN" altLang="en-US" sz="2800" b="1"/>
              <a:t>states</a:t>
            </a:r>
            <a:endParaRPr lang="en-IN" altLang="en-US" sz="2800" b="1"/>
          </a:p>
        </p:txBody>
      </p:sp>
      <p:sp>
        <p:nvSpPr>
          <p:cNvPr id="5" name="Text Box 4"/>
          <p:cNvSpPr txBox="1"/>
          <p:nvPr/>
        </p:nvSpPr>
        <p:spPr>
          <a:xfrm>
            <a:off x="678180" y="1350645"/>
            <a:ext cx="1051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SzPct val="150000"/>
              <a:buFont typeface="Arial" panose="020B0604020202020204" pitchFamily="34" charset="0"/>
              <a:buNone/>
            </a:pPr>
            <a:r>
              <a:rPr lang="en-IN" altLang="en-US"/>
              <a:t>In Tic Tac Toe : </a:t>
            </a:r>
            <a:endParaRPr lang="en-IN" altLang="en-US"/>
          </a:p>
        </p:txBody>
      </p:sp>
      <p:sp>
        <p:nvSpPr>
          <p:cNvPr id="16" name="Text Box 15"/>
          <p:cNvSpPr txBox="1"/>
          <p:nvPr/>
        </p:nvSpPr>
        <p:spPr>
          <a:xfrm>
            <a:off x="777240" y="1856105"/>
            <a:ext cx="3931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We can detect how a game is going to end without even playing it.</a:t>
            </a:r>
            <a:endParaRPr lang="en-IN" altLang="en-US"/>
          </a:p>
        </p:txBody>
      </p:sp>
      <p:graphicFrame>
        <p:nvGraphicFramePr>
          <p:cNvPr id="7" name="Table 6"/>
          <p:cNvGraphicFramePr/>
          <p:nvPr/>
        </p:nvGraphicFramePr>
        <p:xfrm>
          <a:off x="1828800" y="2857500"/>
          <a:ext cx="1419225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73075"/>
                <a:gridCol w="473075"/>
                <a:gridCol w="47307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Content Placeholder 10"/>
          <p:cNvGraphicFramePr/>
          <p:nvPr>
            <p:ph idx="1"/>
          </p:nvPr>
        </p:nvGraphicFramePr>
        <p:xfrm>
          <a:off x="4233545" y="2857500"/>
          <a:ext cx="1421130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73710"/>
                <a:gridCol w="473710"/>
                <a:gridCol w="47371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6374765" y="3268980"/>
            <a:ext cx="5138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/>
              <a:t>If both the players always play best move we can detect result of game much earlier.</a:t>
            </a:r>
            <a:endParaRPr lang="en-IN" altLang="en-US"/>
          </a:p>
        </p:txBody>
      </p:sp>
      <p:graphicFrame>
        <p:nvGraphicFramePr>
          <p:cNvPr id="14" name="Table 13"/>
          <p:cNvGraphicFramePr/>
          <p:nvPr/>
        </p:nvGraphicFramePr>
        <p:xfrm>
          <a:off x="7054215" y="4441190"/>
          <a:ext cx="1421130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73710"/>
                <a:gridCol w="473710"/>
                <a:gridCol w="47371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/>
          <p:nvPr/>
        </p:nvGraphicFramePr>
        <p:xfrm>
          <a:off x="8917305" y="4441190"/>
          <a:ext cx="1421130" cy="11430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73710"/>
                <a:gridCol w="473710"/>
                <a:gridCol w="47371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X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O</a:t>
                      </a:r>
                      <a:endParaRPr lang="en-I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2" grpId="1"/>
      <p:bldP spid="5" grpId="0"/>
      <p:bldP spid="5" grpId="1"/>
      <p:bldP spid="16" grpId="0"/>
      <p:bldP spid="16" grpId="1"/>
      <p:bldP spid="13" grpId="0"/>
      <p:bldP spid="13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3465211" y="3484569"/>
            <a:ext cx="5068571" cy="70675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IN" altLang="zh-C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IN" altLang="zh-CN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-文本框 4"/>
          <p:cNvSpPr txBox="1"/>
          <p:nvPr>
            <p:custDataLst>
              <p:tags r:id="rId2"/>
            </p:custDataLst>
          </p:nvPr>
        </p:nvSpPr>
        <p:spPr>
          <a:xfrm>
            <a:off x="3465211" y="946474"/>
            <a:ext cx="5068571" cy="7683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Mini-Max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-PicturePlaceholder 6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322570" y="1826895"/>
            <a:ext cx="1546225" cy="1546225"/>
          </a:xfrm>
          <a:custGeom>
            <a:avLst/>
            <a:gdLst>
              <a:gd name="connsiteX0" fmla="*/ 772149 w 1544298"/>
              <a:gd name="connsiteY0" fmla="*/ 0 h 1544298"/>
              <a:gd name="connsiteX1" fmla="*/ 1544298 w 1544298"/>
              <a:gd name="connsiteY1" fmla="*/ 772149 h 1544298"/>
              <a:gd name="connsiteX2" fmla="*/ 772149 w 1544298"/>
              <a:gd name="connsiteY2" fmla="*/ 1544298 h 1544298"/>
              <a:gd name="connsiteX3" fmla="*/ 0 w 1544298"/>
              <a:gd name="connsiteY3" fmla="*/ 772149 h 1544298"/>
              <a:gd name="connsiteX4" fmla="*/ 772149 w 1544298"/>
              <a:gd name="connsiteY4" fmla="*/ 0 h 15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298" h="1544298">
                <a:moveTo>
                  <a:pt x="772149" y="0"/>
                </a:moveTo>
                <a:cubicBezTo>
                  <a:pt x="1198595" y="0"/>
                  <a:pt x="1544298" y="345703"/>
                  <a:pt x="1544298" y="772149"/>
                </a:cubicBezTo>
                <a:cubicBezTo>
                  <a:pt x="1544298" y="1198595"/>
                  <a:pt x="1198595" y="1544298"/>
                  <a:pt x="772149" y="1544298"/>
                </a:cubicBezTo>
                <a:cubicBezTo>
                  <a:pt x="345703" y="1544298"/>
                  <a:pt x="0" y="1198595"/>
                  <a:pt x="0" y="772149"/>
                </a:cubicBezTo>
                <a:cubicBezTo>
                  <a:pt x="0" y="345703"/>
                  <a:pt x="345703" y="0"/>
                  <a:pt x="77214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custDataLst>
      <p:tags r:id="rId5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9-Figure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0" y="2165985"/>
            <a:ext cx="4421505" cy="211772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05765" y="1452245"/>
            <a:ext cx="11344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altLang="en-US" b="1"/>
              <a:t>Question</a:t>
            </a:r>
            <a:r>
              <a:rPr lang="en-IN" altLang="en-US"/>
              <a:t>: Given a game search tree apply mini-max algorithm and find out the values of a,b,c,.......,t.</a:t>
            </a:r>
            <a:endParaRPr lang="en-I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368300" y="4787265"/>
            <a:ext cx="109562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</a:t>
            </a:r>
            <a:r>
              <a:rPr lang="en-US"/>
              <a:t>: What happens if min plays not optimal?Can we implement minimax algorithm in this case?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Quesion</a:t>
            </a:r>
            <a:r>
              <a:rPr lang="en-US"/>
              <a:t>: Can Mini-Max algorithm perform BFS for the game search tree?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733040" y="295910"/>
            <a:ext cx="5596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IN" altLang="en-US" sz="3600" b="1" u="sng"/>
              <a:t>Questions</a:t>
            </a:r>
            <a:endParaRPr lang="en-IN" altLang="en-US" sz="3600" b="1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0" y="-9525"/>
            <a:ext cx="121920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 Box 8"/>
          <p:cNvSpPr txBox="1"/>
          <p:nvPr/>
        </p:nvSpPr>
        <p:spPr>
          <a:xfrm>
            <a:off x="1382395" y="196215"/>
            <a:ext cx="8909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IN" altLang="en-US" sz="3600" b="1" u="sng"/>
              <a:t>Bibliography</a:t>
            </a:r>
            <a:endParaRPr lang="en-IN" altLang="en-US" sz="3600" b="1" u="sng"/>
          </a:p>
        </p:txBody>
      </p:sp>
      <p:sp>
        <p:nvSpPr>
          <p:cNvPr id="15" name="Text Box 14"/>
          <p:cNvSpPr txBox="1"/>
          <p:nvPr/>
        </p:nvSpPr>
        <p:spPr>
          <a:xfrm>
            <a:off x="1096645" y="1243330"/>
            <a:ext cx="10415905" cy="2861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>
                <a:ln/>
                <a:solidFill>
                  <a:schemeClr val="accent4"/>
                </a:solidFill>
              </a:rPr>
              <a:t>Thanks to Sebastian Lague for providing amazing youtube channel.</a:t>
            </a:r>
            <a:endParaRPr lang="en-IN" altLang="en-US">
              <a:ln/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>
              <a:ln/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>
                <a:ln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also like to thank John Von Neumann for his legendary work in the field of Applied Mathematics and </a:t>
            </a:r>
            <a:r>
              <a:rPr lang="en-IN" altLang="en-US">
                <a:ln/>
                <a:solidFill>
                  <a:schemeClr val="accent4"/>
                </a:solidFill>
                <a:effectLst/>
              </a:rPr>
              <a:t>Physics</a:t>
            </a:r>
            <a:r>
              <a:rPr lang="en-IN" altLang="en-US">
                <a:ln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IN" altLang="en-US">
                <a:ln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We would like to thank Clint sir for giving us this opportunity.</a:t>
            </a: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IN" altLang="en-US">
              <a:ln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977265" y="4004945"/>
            <a:ext cx="8909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IN" altLang="en-US" sz="2800"/>
              <a:t>You can find the link of Mini-Max implementation of Tic-Tac-Toe </a:t>
            </a:r>
            <a:r>
              <a:rPr lang="en-IN" altLang="en-US" sz="2800">
                <a:hlinkClick r:id="rId2" tooltip="" action="ppaction://hlinkfile"/>
              </a:rPr>
              <a:t>here</a:t>
            </a:r>
            <a:endParaRPr lang="en-IN" altLang="en-US" sz="2800">
              <a:hlinkClick r:id="rId2" tooltip="" action="ppaction://hlinkfile"/>
            </a:endParaRPr>
          </a:p>
        </p:txBody>
      </p:sp>
    </p:spTree>
    <p:custDataLst>
      <p:tags r:id="rId3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-PicturePlaceholder 25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/>
      </p:pic>
      <p:sp>
        <p:nvSpPr>
          <p:cNvPr id="10" name="PA-矩形 9"/>
          <p:cNvSpPr/>
          <p:nvPr>
            <p:custDataLst>
              <p:tags r:id="rId3"/>
            </p:custDataLst>
          </p:nvPr>
        </p:nvSpPr>
        <p:spPr>
          <a:xfrm>
            <a:off x="2227943" y="2195286"/>
            <a:ext cx="7736114" cy="2467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-矩形 10"/>
          <p:cNvSpPr/>
          <p:nvPr>
            <p:custDataLst>
              <p:tags r:id="rId4"/>
            </p:custDataLst>
          </p:nvPr>
        </p:nvSpPr>
        <p:spPr>
          <a:xfrm>
            <a:off x="4542972" y="2124075"/>
            <a:ext cx="3106057" cy="712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A-矩形 11"/>
          <p:cNvSpPr/>
          <p:nvPr>
            <p:custDataLst>
              <p:tags r:id="rId5"/>
            </p:custDataLst>
          </p:nvPr>
        </p:nvSpPr>
        <p:spPr>
          <a:xfrm>
            <a:off x="4903819" y="3106470"/>
            <a:ext cx="2385060" cy="64516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A-文本框 12"/>
          <p:cNvSpPr txBox="1"/>
          <p:nvPr>
            <p:custDataLst>
              <p:tags r:id="rId6"/>
            </p:custDataLst>
          </p:nvPr>
        </p:nvSpPr>
        <p:spPr>
          <a:xfrm>
            <a:off x="2344317" y="5146584"/>
            <a:ext cx="218440" cy="5835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endParaRPr lang="zh-CN" altLang="en-US" sz="32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760278" y="26035"/>
            <a:ext cx="38531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2X2 Tic Tac toe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6" name="Picture Placeholder 75" descr="Am-I-different-Cover-LR-01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r="2810" b="10854"/>
          <a:stretch>
            <a:fillRect/>
          </a:stretch>
        </p:blipFill>
        <p:spPr>
          <a:xfrm>
            <a:off x="1931035" y="156845"/>
            <a:ext cx="1784985" cy="1651000"/>
          </a:xfrm>
          <a:prstGeom prst="rect">
            <a:avLst/>
          </a:prstGeom>
        </p:spPr>
      </p:pic>
      <p:sp>
        <p:nvSpPr>
          <p:cNvPr id="79" name="Cloud Callout 78"/>
          <p:cNvSpPr/>
          <p:nvPr/>
        </p:nvSpPr>
        <p:spPr>
          <a:xfrm>
            <a:off x="8467090" y="2654935"/>
            <a:ext cx="3258185" cy="25723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0" name="Text Box 79"/>
          <p:cNvSpPr txBox="1"/>
          <p:nvPr/>
        </p:nvSpPr>
        <p:spPr>
          <a:xfrm>
            <a:off x="9062085" y="3342005"/>
            <a:ext cx="23749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IN" altLang="en-US">
                <a:solidFill>
                  <a:schemeClr val="bg1"/>
                </a:solidFill>
              </a:rPr>
              <a:t>The first player to get 2 same signs </a:t>
            </a:r>
            <a:r>
              <a:rPr lang="en-IN" altLang="en-US" sz="20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horizontally</a:t>
            </a:r>
            <a:r>
              <a:rPr lang="en-IN" altLang="en-US">
                <a:solidFill>
                  <a:schemeClr val="bg1"/>
                </a:solidFill>
              </a:rPr>
              <a:t> is the winner.</a:t>
            </a:r>
            <a:endParaRPr lang="en-I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4466590" y="202247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31958" y="16510"/>
            <a:ext cx="447421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IN" altLang="en-US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 Example</a:t>
            </a:r>
            <a:endParaRPr lang="en-IN" altLang="en-US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2095500" y="322707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473575" y="3246755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6998335" y="3227070"/>
          <a:ext cx="87503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477645" y="4422775"/>
          <a:ext cx="89408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40635" y="4424680"/>
          <a:ext cx="875030" cy="73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5"/>
                <a:gridCol w="4375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714750" y="4424680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3716020" y="5604510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50171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1462405" y="5604510"/>
          <a:ext cx="9245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622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/>
          <p:nvPr/>
        </p:nvGraphicFramePr>
        <p:xfrm>
          <a:off x="2540635" y="5604510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4915535" y="2790825"/>
            <a:ext cx="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34360" y="2753995"/>
            <a:ext cx="992505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1215" y="2731135"/>
            <a:ext cx="965200" cy="495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271645" y="4070350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445" y="4070350"/>
            <a:ext cx="257810" cy="227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1920" y="4091940"/>
            <a:ext cx="202565" cy="2260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6865" y="52260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17135" y="4250055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/>
          <p:nvPr/>
        </p:nvGraphicFramePr>
        <p:xfrm>
          <a:off x="6337300" y="4424045"/>
          <a:ext cx="866140" cy="73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70"/>
                <a:gridCol w="433070"/>
              </a:tblGrid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/>
          <p:nvPr/>
        </p:nvGraphicFramePr>
        <p:xfrm>
          <a:off x="6338570" y="5603875"/>
          <a:ext cx="8648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/>
                <a:gridCol w="43243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2" name="Table 51"/>
          <p:cNvGraphicFramePr/>
          <p:nvPr/>
        </p:nvGraphicFramePr>
        <p:xfrm>
          <a:off x="7639685" y="5603875"/>
          <a:ext cx="8940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"/>
                <a:gridCol w="44704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X</a:t>
                      </a:r>
                      <a:endParaRPr lang="en-I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IN" altLang="en-US"/>
                        <a:t> O</a:t>
                      </a: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6894195" y="4069715"/>
            <a:ext cx="309245" cy="267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749415" y="522541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39685" y="4249420"/>
            <a:ext cx="351790" cy="11156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7040" y="528637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923415" y="5280025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06290" y="4781550"/>
            <a:ext cx="762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/>
          <p:nvPr/>
        </p:nvGraphicFramePr>
        <p:xfrm>
          <a:off x="6329045" y="872490"/>
          <a:ext cx="8839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I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flipH="1">
            <a:off x="5509895" y="1687830"/>
            <a:ext cx="730250" cy="394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077075" y="1687830"/>
            <a:ext cx="1248410" cy="78867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77125" y="1588135"/>
            <a:ext cx="1955800" cy="778510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546975" y="1358900"/>
            <a:ext cx="3100070" cy="937895"/>
          </a:xfrm>
          <a:prstGeom prst="straightConnector1">
            <a:avLst/>
          </a:prstGeom>
          <a:ln>
            <a:prstDash val="sysDash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911600" y="633603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6360" y="633539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88910" y="6382385"/>
            <a:ext cx="5962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</a:t>
            </a:r>
            <a:endParaRPr lang="en-IN" altLang="en-US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34150" y="636714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53995" y="639762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9730" y="6380480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070" y="5226685"/>
            <a:ext cx="47434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IN" altLang="en-US" sz="2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IN" altLang="en-US" sz="2000" b="1" i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1926" y="158813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183" y="260858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1926" y="4023995"/>
            <a:ext cx="676275" cy="3987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0183" y="5166360"/>
            <a:ext cx="619760" cy="398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en-IN" altLang="en-US" sz="2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</a:t>
            </a:r>
            <a:endParaRPr lang="en-IN" altLang="en-US" sz="2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4893310" y="1540510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567940" y="263906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1104265" y="3959225"/>
            <a:ext cx="598805" cy="3492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946150" y="5215890"/>
            <a:ext cx="598805" cy="349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8"/>
  <p:tag name="WHOLESPTYPE" val="Shape_Other"/>
</p:tagLst>
</file>

<file path=ppt/tags/tag10.xml><?xml version="1.0" encoding="utf-8"?>
<p:tagLst xmlns:p="http://schemas.openxmlformats.org/presentationml/2006/main">
  <p:tag name="PA" val="v5.2.8"/>
  <p:tag name="WHOLESPTYPE" val="Shape_Other"/>
</p:tagLst>
</file>

<file path=ppt/tags/tag10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01.xml><?xml version="1.0" encoding="utf-8"?>
<p:tagLst xmlns:p="http://schemas.openxmlformats.org/presentationml/2006/main">
  <p:tag name="PA" val="v5.2.8"/>
  <p:tag name="WHOLESPTYPE" val="Shape_Title"/>
</p:tagLst>
</file>

<file path=ppt/tags/tag102.xml><?xml version="1.0" encoding="utf-8"?>
<p:tagLst xmlns:p="http://schemas.openxmlformats.org/presentationml/2006/main">
  <p:tag name="PA" val="v5.2.8"/>
  <p:tag name="WHOLESPTYPE" val="Shape_Title"/>
</p:tagLst>
</file>

<file path=ppt/tags/tag103.xml><?xml version="1.0" encoding="utf-8"?>
<p:tagLst xmlns:p="http://schemas.openxmlformats.org/presentationml/2006/main">
  <p:tag name="PA" val="v5.2.8"/>
  <p:tag name="WHOLESPTYPE" val="Shape_Other"/>
</p:tagLst>
</file>

<file path=ppt/tags/tag10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05.xml><?xml version="1.0" encoding="utf-8"?>
<p:tagLst xmlns:p="http://schemas.openxmlformats.org/presentationml/2006/main">
  <p:tag name="PA" val="v5.2.8"/>
  <p:tag name="WHOLESPTYPE" val="Shape_Other"/>
</p:tagLst>
</file>

<file path=ppt/tags/tag10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07.xml><?xml version="1.0" encoding="utf-8"?>
<p:tagLst xmlns:p="http://schemas.openxmlformats.org/presentationml/2006/main">
  <p:tag name="PA" val="v5.2.8"/>
  <p:tag name="WHOLESPTYPE" val="Shape_Other"/>
</p:tagLst>
</file>

<file path=ppt/tags/tag108.xml><?xml version="1.0" encoding="utf-8"?>
<p:tagLst xmlns:p="http://schemas.openxmlformats.org/presentationml/2006/main">
  <p:tag name="PA" val="v5.2.8"/>
  <p:tag name="WHOLESPTYPE" val="Shape_Other"/>
</p:tagLst>
</file>

<file path=ppt/tags/tag109.xml><?xml version="1.0" encoding="utf-8"?>
<p:tagLst xmlns:p="http://schemas.openxmlformats.org/presentationml/2006/main">
  <p:tag name="PA" val="v5.2.8"/>
  <p:tag name="WHOLESPTYPE" val="Shape_Other"/>
</p:tagLst>
</file>

<file path=ppt/tags/tag11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110.xml><?xml version="1.0" encoding="utf-8"?>
<p:tagLst xmlns:p="http://schemas.openxmlformats.org/presentationml/2006/main">
  <p:tag name="PA" val="v5.2.8"/>
  <p:tag name="WHOLESPTYPE" val="Shape_Title"/>
  <p:tag name="SHADOWSRC" val="true"/>
  <p:tag name="SCENESHAPETYPE" val="SceneShape"/>
  <p:tag name="SCENESHAPESUBTYPE" val="ScenePicShape"/>
  <p:tag name="SCENESHAPENAME" val="幻影图形"/>
  <p:tag name="LOOPID" val="637044136228994481"/>
  <p:tag name="SCANEADDTIONSP" val="false"/>
  <p:tag name="RESOURCEID" val="637044136229034497"/>
  <p:tag name="SCENEID" val="Unkown"/>
  <p:tag name="SCENELINKIDS" val="12|14|16|23"/>
  <p:tag name="ANIMSTRING" val="97dc195e9db14a91331b8d825796bfd8"/>
</p:tagLst>
</file>

<file path=ppt/tags/tag111.xml><?xml version="1.0" encoding="utf-8"?>
<p:tagLst xmlns:p="http://schemas.openxmlformats.org/presentationml/2006/main">
  <p:tag name="PA" val="v5.2.8"/>
  <p:tag name="WHOLESPTYPE" val="Shape_SubTitle"/>
</p:tagLst>
</file>

<file path=ppt/tags/tag11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2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13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1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1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.xml><?xml version="1.0" encoding="utf-8"?>
<p:tagLst xmlns:p="http://schemas.openxmlformats.org/presentationml/2006/main">
  <p:tag name="PA" val="v5.2.8"/>
  <p:tag name="WHOLESPTYPE" val="Shape_Other"/>
</p:tagLst>
</file>

<file path=ppt/tags/tag2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1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3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2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.xml><?xml version="1.0" encoding="utf-8"?>
<p:tagLst xmlns:p="http://schemas.openxmlformats.org/presentationml/2006/main">
  <p:tag name="PA" val="v5.2.8"/>
  <p:tag name="WHOLESPTYPE" val="Shape_Title"/>
  <p:tag name="SHADOWSRC" val="true"/>
  <p:tag name="SCENESHAPETYPE" val="SceneShape"/>
  <p:tag name="SCENESHAPESUBTYPE" val="ScenePicShape"/>
  <p:tag name="SCENESHAPENAME" val="幻影图形"/>
  <p:tag name="LOOPID" val="637044136228994481"/>
  <p:tag name="SCANEADDTIONSP" val="false"/>
  <p:tag name="RESOURCEID" val="637044136229034497"/>
  <p:tag name="SCENEID" val="Unkown"/>
  <p:tag name="SCENELINKIDS" val="12|14|16|23"/>
  <p:tag name="ANIMSTRING" val="97dc195e9db14a91331b8d825796bfd8"/>
</p:tagLst>
</file>

<file path=ppt/tags/tag30.xml><?xml version="1.0" encoding="utf-8"?>
<p:tagLst xmlns:p="http://schemas.openxmlformats.org/presentationml/2006/main">
  <p:tag name="PA" val="v5.2.8"/>
  <p:tag name="WHOLESPTYPE" val="Shape_Title"/>
</p:tagLst>
</file>

<file path=ppt/tags/tag31.xml><?xml version="1.0" encoding="utf-8"?>
<p:tagLst xmlns:p="http://schemas.openxmlformats.org/presentationml/2006/main">
  <p:tag name="PA" val="v5.2.8"/>
  <p:tag name="WHOLESPTYPE" val="Shape_Title"/>
</p:tagLst>
</file>

<file path=ppt/tags/tag32.xml><?xml version="1.0" encoding="utf-8"?>
<p:tagLst xmlns:p="http://schemas.openxmlformats.org/presentationml/2006/main">
  <p:tag name="PA" val="v5.2.8"/>
  <p:tag name="WHOLESPTYPE" val="Shape_Other"/>
</p:tagLst>
</file>

<file path=ppt/tags/tag33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3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1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3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4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1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3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5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.xml><?xml version="1.0" encoding="utf-8"?>
<p:tagLst xmlns:p="http://schemas.openxmlformats.org/presentationml/2006/main">
  <p:tag name="PA" val="v5.2.8"/>
  <p:tag name="WHOLESPTYPE" val="Shape_Title"/>
</p:tagLst>
</file>

<file path=ppt/tags/tag6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1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3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5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66.xml><?xml version="1.0" encoding="utf-8"?>
<p:tagLst xmlns:p="http://schemas.openxmlformats.org/presentationml/2006/main">
  <p:tag name="PA" val="v5.2.8"/>
  <p:tag name="WHOLESPTYPE" val="Shape_Title"/>
</p:tagLst>
</file>

<file path=ppt/tags/tag67.xml><?xml version="1.0" encoding="utf-8"?>
<p:tagLst xmlns:p="http://schemas.openxmlformats.org/presentationml/2006/main">
  <p:tag name="PA" val="v5.2.8"/>
  <p:tag name="WHOLESPTYPE" val="Shape_Title"/>
</p:tagLst>
</file>

<file path=ppt/tags/tag68.xml><?xml version="1.0" encoding="utf-8"?>
<p:tagLst xmlns:p="http://schemas.openxmlformats.org/presentationml/2006/main">
  <p:tag name="PA" val="v5.2.8"/>
  <p:tag name="WHOLESPTYPE" val="Shape_Other"/>
</p:tagLst>
</file>

<file path=ppt/tags/tag6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7.xml><?xml version="1.0" encoding="utf-8"?>
<p:tagLst xmlns:p="http://schemas.openxmlformats.org/presentationml/2006/main">
  <p:tag name="PA" val="v5.2.8"/>
  <p:tag name="WHOLESPTYPE" val="Shape_Title"/>
</p:tagLst>
</file>

<file path=ppt/tags/tag70.xml><?xml version="1.0" encoding="utf-8"?>
<p:tagLst xmlns:p="http://schemas.openxmlformats.org/presentationml/2006/main">
  <p:tag name="PA" val="v5.2.8"/>
  <p:tag name="WHOLESPTYPE" val="Shape_Other"/>
</p:tagLst>
</file>

<file path=ppt/tags/tag71.xml><?xml version="1.0" encoding="utf-8"?>
<p:tagLst xmlns:p="http://schemas.openxmlformats.org/presentationml/2006/main">
  <p:tag name="PA" val="v5.2.8"/>
  <p:tag name="WHOLESPTYPE" val="Shape_SubTitle"/>
</p:tagLst>
</file>

<file path=ppt/tags/tag72.xml><?xml version="1.0" encoding="utf-8"?>
<p:tagLst xmlns:p="http://schemas.openxmlformats.org/presentationml/2006/main">
  <p:tag name="PA" val="v5.2.8"/>
  <p:tag name="WHOLESPTYPE" val="Shape_SubTitle"/>
</p:tagLst>
</file>

<file path=ppt/tags/tag73.xml><?xml version="1.0" encoding="utf-8"?>
<p:tagLst xmlns:p="http://schemas.openxmlformats.org/presentationml/2006/main">
  <p:tag name="PA" val="v5.2.8"/>
  <p:tag name="WHOLESPTYPE" val="Shape_SubTitle"/>
</p:tagLst>
</file>

<file path=ppt/tags/tag74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75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76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77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78.xml><?xml version="1.0" encoding="utf-8"?>
<p:tagLst xmlns:p="http://schemas.openxmlformats.org/presentationml/2006/main">
  <p:tag name="PA" val="v5.2.8"/>
  <p:tag name="WHOLESPTYPE" val="Shape_Title"/>
</p:tagLst>
</file>

<file path=ppt/tags/tag79.xml><?xml version="1.0" encoding="utf-8"?>
<p:tagLst xmlns:p="http://schemas.openxmlformats.org/presentationml/2006/main">
  <p:tag name="PA" val="v5.2.8"/>
  <p:tag name="WHOLESPTYPE" val="Shape_Title"/>
</p:tagLst>
</file>

<file path=ppt/tags/tag8.xml><?xml version="1.0" encoding="utf-8"?>
<p:tagLst xmlns:p="http://schemas.openxmlformats.org/presentationml/2006/main">
  <p:tag name="PA" val="v5.2.8"/>
  <p:tag name="WHOLESPTYPE" val="Shape_Other"/>
</p:tagLst>
</file>

<file path=ppt/tags/tag80.xml><?xml version="1.0" encoding="utf-8"?>
<p:tagLst xmlns:p="http://schemas.openxmlformats.org/presentationml/2006/main">
  <p:tag name="PA" val="v5.2.8"/>
  <p:tag name="WHOLESPTYPE" val="Shape_Other"/>
</p:tagLst>
</file>

<file path=ppt/tags/tag81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8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83.xml><?xml version="1.0" encoding="utf-8"?>
<p:tagLst xmlns:p="http://schemas.openxmlformats.org/presentationml/2006/main">
  <p:tag name="PA" val="v5.2.8"/>
  <p:tag name="WHOLESPTYPE" val="Shape_Other"/>
</p:tagLst>
</file>

<file path=ppt/tags/tag84.xml><?xml version="1.0" encoding="utf-8"?>
<p:tagLst xmlns:p="http://schemas.openxmlformats.org/presentationml/2006/main">
  <p:tag name="PA" val="v5.2.8"/>
  <p:tag name="WHOLESPTYPE" val="Shape_SubTitle"/>
</p:tagLst>
</file>

<file path=ppt/tags/tag85.xml><?xml version="1.0" encoding="utf-8"?>
<p:tagLst xmlns:p="http://schemas.openxmlformats.org/presentationml/2006/main">
  <p:tag name="PA" val="v5.2.8"/>
  <p:tag name="WHOLESPTYPE" val="Shape_SubTitle"/>
</p:tagLst>
</file>

<file path=ppt/tags/tag86.xml><?xml version="1.0" encoding="utf-8"?>
<p:tagLst xmlns:p="http://schemas.openxmlformats.org/presentationml/2006/main">
  <p:tag name="PA" val="v5.2.8"/>
  <p:tag name="WHOLESPTYPE" val="Shape_SubTitle"/>
</p:tagLst>
</file>

<file path=ppt/tags/tag87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88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89.xml><?xml version="1.0" encoding="utf-8"?>
<p:tagLst xmlns:p="http://schemas.openxmlformats.org/presentationml/2006/main">
  <p:tag name="SCANEADDTIONSP" val="true"/>
  <p:tag name="SCENESHAPETYPE" val="SceneShape"/>
  <p:tag name="SCENESHAPESUBTYPE" val="ScenePicShape"/>
  <p:tag name="SCENESHAPENAME" val="幻影图形"/>
  <p:tag name="LOOPID" val="637044136195186863"/>
  <p:tag name="RESOURCEID" val="637044136195226871"/>
  <p:tag name="SCENEID" val="Unkown"/>
  <p:tag name="SCENELINKIDS" val="6|19|20|21"/>
  <p:tag name="ANIMSTRING" val="97dc195e9db14a91331b8d825796bfd8"/>
</p:tagLst>
</file>

<file path=ppt/tags/tag9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0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1.xml><?xml version="1.0" encoding="utf-8"?>
<p:tagLst xmlns:p="http://schemas.openxmlformats.org/presentationml/2006/main">
  <p:tag name="PA" val="v5.2.8"/>
  <p:tag name="WHOLESPTYPE" val="Shape_Other"/>
</p:tagLst>
</file>

<file path=ppt/tags/tag92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3.xml><?xml version="1.0" encoding="utf-8"?>
<p:tagLst xmlns:p="http://schemas.openxmlformats.org/presentationml/2006/main">
  <p:tag name="PA" val="v5.2.8"/>
  <p:tag name="WHOLESPTYPE" val="Shape_Other"/>
</p:tagLst>
</file>

<file path=ppt/tags/tag94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5.xml><?xml version="1.0" encoding="utf-8"?>
<p:tagLst xmlns:p="http://schemas.openxmlformats.org/presentationml/2006/main">
  <p:tag name="PA" val="v5.2.8"/>
  <p:tag name="WHOLESPTYPE" val="Shape_Other"/>
</p:tagLst>
</file>

<file path=ppt/tags/tag96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7.xml><?xml version="1.0" encoding="utf-8"?>
<p:tagLst xmlns:p="http://schemas.openxmlformats.org/presentationml/2006/main">
  <p:tag name="PA" val="v5.2.8"/>
  <p:tag name="WHOLESPTYPE" val="Shape_Other"/>
</p:tagLst>
</file>

<file path=ppt/tags/tag98.xml><?xml version="1.0" encoding="utf-8"?>
<p:tagLst xmlns:p="http://schemas.openxmlformats.org/presentationml/2006/main">
  <p:tag name="RESOURCELIBID_LIB" val="308829"/>
  <p:tag name="WHOLEPAGETYPE" val="Page_Head"/>
  <p:tag name="LINKREPLACED" val="True"/>
</p:tagLst>
</file>

<file path=ppt/tags/tag99.xml><?xml version="1.0" encoding="utf-8"?>
<p:tagLst xmlns:p="http://schemas.openxmlformats.org/presentationml/2006/main">
  <p:tag name="PA" val="v5.2.8"/>
  <p:tag name="WHOLESPTYPE" val="Shape_Other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8035</Words>
  <Application>WPS Presentation</Application>
  <PresentationFormat>宽屏</PresentationFormat>
  <Paragraphs>2200</Paragraphs>
  <Slides>74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7" baseType="lpstr">
      <vt:lpstr>Arial</vt:lpstr>
      <vt:lpstr>SimSun</vt:lpstr>
      <vt:lpstr>Wingdings</vt:lpstr>
      <vt:lpstr>Microsoft YaHei</vt:lpstr>
      <vt:lpstr>Times New Roman</vt:lpstr>
      <vt:lpstr>Wingdings</vt:lpstr>
      <vt:lpstr>MV Boli</vt:lpstr>
      <vt:lpstr>Gentium Basic</vt:lpstr>
      <vt:lpstr>Calibri</vt:lpstr>
      <vt:lpstr>Arial Unicode MS</vt:lpstr>
      <vt:lpstr>Yu Gothic Medium</vt:lpstr>
      <vt:lpstr>Ink Free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Neeraj Khatri</cp:lastModifiedBy>
  <cp:revision>160</cp:revision>
  <dcterms:created xsi:type="dcterms:W3CDTF">2019-06-19T02:08:00Z</dcterms:created>
  <dcterms:modified xsi:type="dcterms:W3CDTF">2019-10-25T14:46:47Z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1033-11.2.0.8991</vt:lpwstr>
  </property>
</Properties>
</file>